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94" r:id="rId2"/>
    <p:sldId id="326" r:id="rId3"/>
    <p:sldId id="313" r:id="rId4"/>
    <p:sldId id="309" r:id="rId5"/>
    <p:sldId id="310" r:id="rId6"/>
    <p:sldId id="312" r:id="rId7"/>
    <p:sldId id="314" r:id="rId8"/>
    <p:sldId id="296" r:id="rId9"/>
    <p:sldId id="315" r:id="rId10"/>
    <p:sldId id="335" r:id="rId11"/>
    <p:sldId id="334" r:id="rId12"/>
    <p:sldId id="317" r:id="rId13"/>
    <p:sldId id="319" r:id="rId14"/>
    <p:sldId id="320" r:id="rId15"/>
    <p:sldId id="333" r:id="rId16"/>
    <p:sldId id="336" r:id="rId17"/>
    <p:sldId id="321" r:id="rId18"/>
    <p:sldId id="318" r:id="rId19"/>
    <p:sldId id="331" r:id="rId20"/>
    <p:sldId id="329" r:id="rId21"/>
    <p:sldId id="323" r:id="rId22"/>
    <p:sldId id="332" r:id="rId23"/>
    <p:sldId id="308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FF"/>
    <a:srgbClr val="893FFD"/>
    <a:srgbClr val="DEEBF8"/>
    <a:srgbClr val="04A0FF"/>
    <a:srgbClr val="F5F5F5"/>
    <a:srgbClr val="BAE7FF"/>
    <a:srgbClr val="FEDC69"/>
    <a:srgbClr val="4DB09F"/>
    <a:srgbClr val="1731DC"/>
    <a:srgbClr val="359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85622"/>
  </p:normalViewPr>
  <p:slideViewPr>
    <p:cSldViewPr snapToGrid="0">
      <p:cViewPr varScale="1">
        <p:scale>
          <a:sx n="95" d="100"/>
          <a:sy n="95" d="100"/>
        </p:scale>
        <p:origin x="2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FZLanTingHeiS-R-GB"/>
      </a:defRPr>
    </a:lvl1pPr>
    <a:lvl2pPr indent="228600" defTabSz="1828800" latinLnBrk="0">
      <a:defRPr sz="2400">
        <a:latin typeface="+mn-lt"/>
        <a:ea typeface="+mn-ea"/>
        <a:cs typeface="+mn-cs"/>
        <a:sym typeface="FZLanTingHeiS-R-GB"/>
      </a:defRPr>
    </a:lvl2pPr>
    <a:lvl3pPr indent="457200" defTabSz="1828800" latinLnBrk="0">
      <a:defRPr sz="2400">
        <a:latin typeface="+mn-lt"/>
        <a:ea typeface="+mn-ea"/>
        <a:cs typeface="+mn-cs"/>
        <a:sym typeface="FZLanTingHeiS-R-GB"/>
      </a:defRPr>
    </a:lvl3pPr>
    <a:lvl4pPr indent="685800" defTabSz="1828800" latinLnBrk="0">
      <a:defRPr sz="2400">
        <a:latin typeface="+mn-lt"/>
        <a:ea typeface="+mn-ea"/>
        <a:cs typeface="+mn-cs"/>
        <a:sym typeface="FZLanTingHeiS-R-GB"/>
      </a:defRPr>
    </a:lvl4pPr>
    <a:lvl5pPr indent="914400" defTabSz="1828800" latinLnBrk="0">
      <a:defRPr sz="2400">
        <a:latin typeface="+mn-lt"/>
        <a:ea typeface="+mn-ea"/>
        <a:cs typeface="+mn-cs"/>
        <a:sym typeface="FZLanTingHeiS-R-GB"/>
      </a:defRPr>
    </a:lvl5pPr>
    <a:lvl6pPr indent="1143000" defTabSz="1828800" latinLnBrk="0">
      <a:defRPr sz="2400">
        <a:latin typeface="+mn-lt"/>
        <a:ea typeface="+mn-ea"/>
        <a:cs typeface="+mn-cs"/>
        <a:sym typeface="FZLanTingHeiS-R-GB"/>
      </a:defRPr>
    </a:lvl6pPr>
    <a:lvl7pPr indent="1371600" defTabSz="1828800" latinLnBrk="0">
      <a:defRPr sz="2400">
        <a:latin typeface="+mn-lt"/>
        <a:ea typeface="+mn-ea"/>
        <a:cs typeface="+mn-cs"/>
        <a:sym typeface="FZLanTingHeiS-R-GB"/>
      </a:defRPr>
    </a:lvl7pPr>
    <a:lvl8pPr indent="1600200" defTabSz="1828800" latinLnBrk="0">
      <a:defRPr sz="2400">
        <a:latin typeface="+mn-lt"/>
        <a:ea typeface="+mn-ea"/>
        <a:cs typeface="+mn-cs"/>
        <a:sym typeface="FZLanTingHeiS-R-GB"/>
      </a:defRPr>
    </a:lvl8pPr>
    <a:lvl9pPr indent="1828800" defTabSz="1828800" latinLnBrk="0">
      <a:defRPr sz="2400">
        <a:latin typeface="+mn-lt"/>
        <a:ea typeface="+mn-ea"/>
        <a:cs typeface="+mn-cs"/>
        <a:sym typeface="FZLanTingHeiS-R-GB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</p:spTree>
    <p:extLst>
      <p:ext uri="{BB962C8B-B14F-4D97-AF65-F5344CB8AC3E}">
        <p14:creationId xmlns:p14="http://schemas.microsoft.com/office/powerpoint/2010/main" val="2665587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985B1-3168-7613-81A8-E38C12CE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B96EB3-DF72-94E1-2EAE-9BB61C563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E86459-11C5-D979-9475-305931CF8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</p:spTree>
    <p:extLst>
      <p:ext uri="{BB962C8B-B14F-4D97-AF65-F5344CB8AC3E}">
        <p14:creationId xmlns:p14="http://schemas.microsoft.com/office/powerpoint/2010/main" val="3469474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84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917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 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会议演讲主标题内容"/>
          <p:cNvSpPr txBox="1">
            <a:spLocks noGrp="1"/>
          </p:cNvSpPr>
          <p:nvPr>
            <p:ph type="body" sz="quarter" idx="21"/>
          </p:nvPr>
        </p:nvSpPr>
        <p:spPr>
          <a:xfrm>
            <a:off x="1640606" y="4788568"/>
            <a:ext cx="16767202" cy="2263803"/>
          </a:xfrm>
          <a:prstGeom prst="rect">
            <a:avLst/>
          </a:prstGeom>
        </p:spPr>
        <p:txBody>
          <a:bodyPr wrap="none" lIns="33350" tIns="33350" rIns="33350" bIns="33350" anchor="ctr">
            <a:spAutoFit/>
          </a:bodyPr>
          <a:lstStyle>
            <a:lvl1pPr defTabSz="916887">
              <a:defRPr sz="14600">
                <a:gradFill flip="none" rotWithShape="1">
                  <a:gsLst>
                    <a:gs pos="0">
                      <a:srgbClr val="00A1FF"/>
                    </a:gs>
                    <a:gs pos="23268">
                      <a:srgbClr val="7FD0FF"/>
                    </a:gs>
                    <a:gs pos="70068">
                      <a:srgbClr val="FFFFFF"/>
                    </a:gs>
                  </a:gsLst>
                  <a:lin ang="0" scaled="0"/>
                </a:gradFill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r>
              <a:t>会议演讲主标题内容</a:t>
            </a:r>
          </a:p>
        </p:txBody>
      </p:sp>
      <p:sp>
        <p:nvSpPr>
          <p:cNvPr id="18" name="嘉宾姓名"/>
          <p:cNvSpPr txBox="1">
            <a:spLocks noGrp="1"/>
          </p:cNvSpPr>
          <p:nvPr>
            <p:ph type="body" sz="quarter" idx="22"/>
          </p:nvPr>
        </p:nvSpPr>
        <p:spPr>
          <a:xfrm>
            <a:off x="1696214" y="8166131"/>
            <a:ext cx="3467101" cy="1066801"/>
          </a:xfrm>
          <a:prstGeom prst="rect">
            <a:avLst/>
          </a:prstGeom>
          <a:effectLst>
            <a:outerShdw blurRad="76200" dist="15307" dir="5400000" rotWithShape="0">
              <a:srgbClr val="000000">
                <a:alpha val="42809"/>
              </a:srgbClr>
            </a:outerShdw>
          </a:effectLst>
        </p:spPr>
        <p:txBody>
          <a:bodyPr wrap="none" anchor="ctr">
            <a:spAutoFit/>
          </a:bodyPr>
          <a:lstStyle>
            <a:lvl1pPr>
              <a:defRPr sz="6600"/>
            </a:lvl1pPr>
          </a:lstStyle>
          <a:p>
            <a:r>
              <a:t>嘉宾姓名</a:t>
            </a:r>
          </a:p>
        </p:txBody>
      </p:sp>
      <p:sp>
        <p:nvSpPr>
          <p:cNvPr id="19" name="在此处可添加嘉宾职称内容"/>
          <p:cNvSpPr txBox="1">
            <a:spLocks noGrp="1"/>
          </p:cNvSpPr>
          <p:nvPr>
            <p:ph type="body" sz="quarter" idx="23"/>
          </p:nvPr>
        </p:nvSpPr>
        <p:spPr>
          <a:xfrm>
            <a:off x="1696214" y="9474231"/>
            <a:ext cx="4686301" cy="546101"/>
          </a:xfrm>
          <a:prstGeom prst="rect">
            <a:avLst/>
          </a:prstGeom>
          <a:effectLst>
            <a:outerShdw blurRad="76200" dist="15307" dir="5400000" rotWithShape="0">
              <a:srgbClr val="000000">
                <a:alpha val="42809"/>
              </a:srgbClr>
            </a:outerShdw>
          </a:effectLst>
        </p:spPr>
        <p:txBody>
          <a:bodyPr wrap="none" anchor="ctr">
            <a:spAutoFit/>
          </a:bodyPr>
          <a:lstStyle>
            <a:lvl1pPr>
              <a:defRPr sz="3000"/>
            </a:lvl1pPr>
          </a:lstStyle>
          <a:p>
            <a:r>
              <a:t>在此处可添加嘉宾职称内容</a:t>
            </a:r>
          </a:p>
        </p:txBody>
      </p:sp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2目录 章节页-无logo.png" descr="2目录 章节页-无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Box 25"/>
          <p:cNvSpPr txBox="1">
            <a:spLocks noGrp="1"/>
          </p:cNvSpPr>
          <p:nvPr>
            <p:ph type="body" sz="quarter" idx="21"/>
          </p:nvPr>
        </p:nvSpPr>
        <p:spPr>
          <a:xfrm>
            <a:off x="9465309" y="6843218"/>
            <a:ext cx="5453381" cy="855981"/>
          </a:xfrm>
          <a:prstGeom prst="rect">
            <a:avLst/>
          </a:prstGeom>
        </p:spPr>
        <p:txBody>
          <a:bodyPr wrap="none" lIns="91439" tIns="91439" rIns="91439" bIns="91439" anchor="ctr">
            <a:spAutoFit/>
          </a:bodyPr>
          <a:lstStyle>
            <a:lvl1pPr algn="ctr" defTabSz="1820676">
              <a:defRPr sz="4600"/>
            </a:lvl1pPr>
          </a:lstStyle>
          <a:p>
            <a:r>
              <a:t>章节页标题文字内容</a:t>
            </a:r>
          </a:p>
        </p:txBody>
      </p:sp>
      <p:sp>
        <p:nvSpPr>
          <p:cNvPr id="29" name="文本框 6"/>
          <p:cNvSpPr txBox="1">
            <a:spLocks noGrp="1"/>
          </p:cNvSpPr>
          <p:nvPr>
            <p:ph type="body" sz="quarter" idx="22"/>
          </p:nvPr>
        </p:nvSpPr>
        <p:spPr>
          <a:xfrm>
            <a:off x="7961243" y="5042901"/>
            <a:ext cx="8461515" cy="1861765"/>
          </a:xfrm>
          <a:prstGeom prst="rect">
            <a:avLst/>
          </a:prstGeom>
          <a:effectLst>
            <a:outerShdw blurRad="241300" dist="25400" dir="5400000" rotWithShape="0">
              <a:srgbClr val="000000"/>
            </a:outerShdw>
          </a:effectLst>
        </p:spPr>
        <p:txBody>
          <a:bodyPr lIns="29181" tIns="29181" rIns="29181" bIns="29181" anchor="ctr">
            <a:spAutoFit/>
          </a:bodyPr>
          <a:lstStyle>
            <a:lvl1pPr algn="ctr" defTabSz="802276">
              <a:defRPr sz="12000" spc="239">
                <a:gradFill flip="none" rotWithShape="1">
                  <a:gsLst>
                    <a:gs pos="10313">
                      <a:srgbClr val="FFFFFF"/>
                    </a:gs>
                    <a:gs pos="48233">
                      <a:srgbClr val="B2CEFD"/>
                    </a:gs>
                    <a:gs pos="81305">
                      <a:srgbClr val="669DFA"/>
                    </a:gs>
                  </a:gsLst>
                  <a:lin ang="13500000" scaled="0"/>
                </a:gradFill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r>
              <a:t>章节标题</a:t>
            </a:r>
          </a:p>
        </p:txBody>
      </p:sp>
      <p:grpSp>
        <p:nvGrpSpPr>
          <p:cNvPr id="33" name="成组"/>
          <p:cNvGrpSpPr/>
          <p:nvPr/>
        </p:nvGrpSpPr>
        <p:grpSpPr>
          <a:xfrm>
            <a:off x="18652137" y="813951"/>
            <a:ext cx="4959044" cy="504853"/>
            <a:chOff x="0" y="0"/>
            <a:chExt cx="4959042" cy="504852"/>
          </a:xfrm>
        </p:grpSpPr>
        <p:pic>
          <p:nvPicPr>
            <p:cNvPr id="30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151" y="0"/>
              <a:ext cx="2036892" cy="504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521"/>
              <a:ext cx="2294124" cy="439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线条"/>
            <p:cNvSpPr/>
            <p:nvPr/>
          </p:nvSpPr>
          <p:spPr>
            <a:xfrm flipV="1">
              <a:off x="2614487" y="1311"/>
              <a:ext cx="1" cy="431588"/>
            </a:xfrm>
            <a:prstGeom prst="line">
              <a:avLst/>
            </a:prstGeom>
            <a:noFill/>
            <a:ln w="12700" cap="flat">
              <a:solidFill>
                <a:srgbClr val="FFFFFF">
                  <a:alpha val="70000"/>
                </a:srgbClr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3内容页1-无logo.png" descr="3内容页1-无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二级副标题文字内容展示"/>
          <p:cNvSpPr txBox="1">
            <a:spLocks noGrp="1"/>
          </p:cNvSpPr>
          <p:nvPr>
            <p:ph type="body" sz="quarter" idx="21"/>
          </p:nvPr>
        </p:nvSpPr>
        <p:spPr>
          <a:xfrm>
            <a:off x="4572000" y="1492681"/>
            <a:ext cx="15240000" cy="1063428"/>
          </a:xfrm>
          <a:prstGeom prst="rect">
            <a:avLst/>
          </a:prstGeom>
        </p:spPr>
        <p:txBody>
          <a:bodyPr lIns="91439" tIns="91439" rIns="91439" bIns="91439" anchor="ctr">
            <a:noAutofit/>
          </a:bodyPr>
          <a:lstStyle>
            <a:lvl1pPr algn="ctr" defTabSz="1820676">
              <a:defRPr sz="3600"/>
            </a:lvl1pPr>
          </a:lstStyle>
          <a:p>
            <a:r>
              <a:t>二级副标题文字内容展示</a:t>
            </a:r>
          </a:p>
        </p:txBody>
      </p:sp>
      <p:sp>
        <p:nvSpPr>
          <p:cNvPr id="43" name="一级标题文字内容展示"/>
          <p:cNvSpPr txBox="1">
            <a:spLocks noGrp="1"/>
          </p:cNvSpPr>
          <p:nvPr>
            <p:ph type="body" sz="quarter" idx="22"/>
          </p:nvPr>
        </p:nvSpPr>
        <p:spPr>
          <a:xfrm>
            <a:off x="4572000" y="673704"/>
            <a:ext cx="15240000" cy="896565"/>
          </a:xfrm>
          <a:prstGeom prst="rect">
            <a:avLst/>
          </a:prstGeom>
        </p:spPr>
        <p:txBody>
          <a:bodyPr lIns="29181" tIns="29181" rIns="29181" bIns="29181" anchor="ctr">
            <a:spAutoFit/>
          </a:bodyPr>
          <a:lstStyle>
            <a:lvl1pPr algn="ctr" defTabSz="802276">
              <a:defRPr sz="5600" spc="112"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r>
              <a:t>一级标题文字内容展示</a:t>
            </a:r>
          </a:p>
        </p:txBody>
      </p:sp>
      <p:grpSp>
        <p:nvGrpSpPr>
          <p:cNvPr id="47" name="成组"/>
          <p:cNvGrpSpPr/>
          <p:nvPr/>
        </p:nvGrpSpPr>
        <p:grpSpPr>
          <a:xfrm>
            <a:off x="18652137" y="813951"/>
            <a:ext cx="4959044" cy="504853"/>
            <a:chOff x="0" y="0"/>
            <a:chExt cx="4959042" cy="504852"/>
          </a:xfrm>
        </p:grpSpPr>
        <p:pic>
          <p:nvPicPr>
            <p:cNvPr id="44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151" y="0"/>
              <a:ext cx="2036892" cy="504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521"/>
              <a:ext cx="2294124" cy="439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线条"/>
            <p:cNvSpPr/>
            <p:nvPr/>
          </p:nvSpPr>
          <p:spPr>
            <a:xfrm flipV="1">
              <a:off x="2614487" y="1311"/>
              <a:ext cx="1" cy="431588"/>
            </a:xfrm>
            <a:prstGeom prst="line">
              <a:avLst/>
            </a:prstGeom>
            <a:noFill/>
            <a:ln w="12700" cap="flat">
              <a:solidFill>
                <a:srgbClr val="FFFFFF">
                  <a:alpha val="70000"/>
                </a:srgbClr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4内容页2-无logo.png" descr="4内容页2-无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" name="成组"/>
          <p:cNvGrpSpPr/>
          <p:nvPr/>
        </p:nvGrpSpPr>
        <p:grpSpPr>
          <a:xfrm>
            <a:off x="18652137" y="813951"/>
            <a:ext cx="4959044" cy="504853"/>
            <a:chOff x="0" y="0"/>
            <a:chExt cx="4959042" cy="504852"/>
          </a:xfrm>
        </p:grpSpPr>
        <p:pic>
          <p:nvPicPr>
            <p:cNvPr id="56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151" y="0"/>
              <a:ext cx="2036892" cy="504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521"/>
              <a:ext cx="2294124" cy="439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" name="线条"/>
            <p:cNvSpPr/>
            <p:nvPr/>
          </p:nvSpPr>
          <p:spPr>
            <a:xfrm flipV="1">
              <a:off x="2614487" y="1311"/>
              <a:ext cx="1" cy="431588"/>
            </a:xfrm>
            <a:prstGeom prst="line">
              <a:avLst/>
            </a:prstGeom>
            <a:noFill/>
            <a:ln w="12700" cap="flat">
              <a:solidFill>
                <a:srgbClr val="FFFFFF">
                  <a:alpha val="70000"/>
                </a:srgbClr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0" name="二级副标题文字内容展示"/>
          <p:cNvSpPr txBox="1">
            <a:spLocks noGrp="1"/>
          </p:cNvSpPr>
          <p:nvPr>
            <p:ph type="body" sz="quarter" idx="21"/>
          </p:nvPr>
        </p:nvSpPr>
        <p:spPr>
          <a:xfrm>
            <a:off x="4572000" y="1492681"/>
            <a:ext cx="15240000" cy="1063428"/>
          </a:xfrm>
          <a:prstGeom prst="rect">
            <a:avLst/>
          </a:prstGeom>
        </p:spPr>
        <p:txBody>
          <a:bodyPr lIns="91439" tIns="91439" rIns="91439" bIns="91439" anchor="ctr">
            <a:noAutofit/>
          </a:bodyPr>
          <a:lstStyle>
            <a:lvl1pPr algn="ctr" defTabSz="1820676">
              <a:defRPr sz="3600"/>
            </a:lvl1pPr>
          </a:lstStyle>
          <a:p>
            <a:r>
              <a:t>二级副标题文字内容展示</a:t>
            </a:r>
          </a:p>
        </p:txBody>
      </p:sp>
      <p:sp>
        <p:nvSpPr>
          <p:cNvPr id="61" name="一级标题文字内容展示"/>
          <p:cNvSpPr txBox="1">
            <a:spLocks noGrp="1"/>
          </p:cNvSpPr>
          <p:nvPr>
            <p:ph type="body" sz="quarter" idx="22"/>
          </p:nvPr>
        </p:nvSpPr>
        <p:spPr>
          <a:xfrm>
            <a:off x="4572000" y="673704"/>
            <a:ext cx="15240000" cy="896565"/>
          </a:xfrm>
          <a:prstGeom prst="rect">
            <a:avLst/>
          </a:prstGeom>
        </p:spPr>
        <p:txBody>
          <a:bodyPr lIns="29181" tIns="29181" rIns="29181" bIns="29181" anchor="ctr">
            <a:spAutoFit/>
          </a:bodyPr>
          <a:lstStyle>
            <a:lvl1pPr algn="ctr" defTabSz="802276">
              <a:defRPr sz="5600" spc="112"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r>
              <a:t>一级标题文字内容展示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89298" y="13087298"/>
            <a:ext cx="392907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纯黑 页">
    <p:bg>
      <p:bgPr>
        <a:solidFill>
          <a:srgbClr val="020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成组"/>
          <p:cNvGrpSpPr/>
          <p:nvPr/>
        </p:nvGrpSpPr>
        <p:grpSpPr>
          <a:xfrm>
            <a:off x="18652137" y="813951"/>
            <a:ext cx="4959044" cy="504853"/>
            <a:chOff x="0" y="0"/>
            <a:chExt cx="4959042" cy="504852"/>
          </a:xfrm>
        </p:grpSpPr>
        <p:pic>
          <p:nvPicPr>
            <p:cNvPr id="69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2151" y="0"/>
              <a:ext cx="2036892" cy="504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521"/>
              <a:ext cx="2294124" cy="439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" name="线条"/>
            <p:cNvSpPr/>
            <p:nvPr/>
          </p:nvSpPr>
          <p:spPr>
            <a:xfrm flipV="1">
              <a:off x="2614487" y="1311"/>
              <a:ext cx="1" cy="431588"/>
            </a:xfrm>
            <a:prstGeom prst="line">
              <a:avLst/>
            </a:prstGeom>
            <a:noFill/>
            <a:ln w="12700" cap="flat">
              <a:solidFill>
                <a:srgbClr val="FFFFFF">
                  <a:alpha val="70000"/>
                </a:srgbClr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8931" y="8650223"/>
            <a:ext cx="382481" cy="359462"/>
          </a:xfrm>
          <a:prstGeom prst="rect">
            <a:avLst/>
          </a:prstGeom>
        </p:spPr>
        <p:txBody>
          <a:bodyPr lIns="14630" tIns="14630" rIns="14630" bIns="14630" anchor="t"/>
          <a:lstStyle>
            <a:lvl1pPr defTabSz="825500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封底封面-无logo.png" descr="1封底封面-无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渐变1.png" descr="渐变1.png"/>
          <p:cNvPicPr>
            <a:picLocks/>
          </p:cNvPicPr>
          <p:nvPr/>
        </p:nvPicPr>
        <p:blipFill>
          <a:blip r:embed="rId8">
            <a:alphaModFix amt="21822"/>
          </a:blip>
          <a:srcRect l="8039" t="22303" r="46911"/>
          <a:stretch>
            <a:fillRect/>
          </a:stretch>
        </p:blipFill>
        <p:spPr>
          <a:xfrm>
            <a:off x="4352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成组"/>
          <p:cNvGrpSpPr/>
          <p:nvPr/>
        </p:nvGrpSpPr>
        <p:grpSpPr>
          <a:xfrm>
            <a:off x="1712243" y="1349045"/>
            <a:ext cx="4959044" cy="504853"/>
            <a:chOff x="0" y="0"/>
            <a:chExt cx="4959042" cy="504852"/>
          </a:xfrm>
        </p:grpSpPr>
        <p:pic>
          <p:nvPicPr>
            <p:cNvPr id="4" name="图像" descr="图像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2151" y="0"/>
              <a:ext cx="2036892" cy="504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图像" descr="图像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6521"/>
              <a:ext cx="2294124" cy="439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线条"/>
            <p:cNvSpPr/>
            <p:nvPr/>
          </p:nvSpPr>
          <p:spPr>
            <a:xfrm flipV="1">
              <a:off x="2614487" y="1311"/>
              <a:ext cx="1" cy="431588"/>
            </a:xfrm>
            <a:prstGeom prst="line">
              <a:avLst/>
            </a:prstGeom>
            <a:noFill/>
            <a:ln w="12700" cap="flat">
              <a:solidFill>
                <a:srgbClr val="FFFFFF">
                  <a:alpha val="70000"/>
                </a:srgbClr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演示文稿标题</a:t>
            </a:r>
          </a:p>
        </p:txBody>
      </p:sp>
      <p:sp>
        <p:nvSpPr>
          <p:cNvPr id="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5546" y="13087298"/>
            <a:ext cx="392908" cy="368301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232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1pPr>
      <a:lvl2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2pPr>
      <a:lvl3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3pPr>
      <a:lvl4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4pPr>
      <a:lvl5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5pPr>
      <a:lvl6pPr marL="0" marR="0" indent="2286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6pPr>
      <a:lvl7pPr marL="0" marR="0" indent="2743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7pPr>
      <a:lvl8pPr marL="0" marR="0" indent="3200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8pPr>
      <a:lvl9pPr marL="0" marR="0" indent="3657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54A8-C72C-BA73-5E9E-4884EFC24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2FB5EA-758B-993B-E28F-98D253DCE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20" name="会议演讲主标题内容">
            <a:extLst>
              <a:ext uri="{FF2B5EF4-FFF2-40B4-BE49-F238E27FC236}">
                <a16:creationId xmlns:a16="http://schemas.microsoft.com/office/drawing/2014/main" id="{4718F3B2-A96F-CF4D-F2C1-7D2A4AD9866F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2054674" y="3975171"/>
            <a:ext cx="14814978" cy="3606782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0A1FF"/>
                    </a:gs>
                    <a:gs pos="100000">
                      <a:srgbClr val="FFFFFF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sz="11500" dirty="0"/>
              <a:t>云上租户安全防护体系</a:t>
            </a:r>
            <a:endParaRPr lang="en-US" altLang="zh-CN" sz="11500" dirty="0"/>
          </a:p>
          <a:p>
            <a:r>
              <a:rPr lang="zh-CN" altLang="en-US" sz="11500" dirty="0"/>
              <a:t>的运营与实践</a:t>
            </a:r>
            <a:endParaRPr sz="11500" dirty="0"/>
          </a:p>
        </p:txBody>
      </p:sp>
      <p:sp>
        <p:nvSpPr>
          <p:cNvPr id="421" name="嘉宾姓名">
            <a:extLst>
              <a:ext uri="{FF2B5EF4-FFF2-40B4-BE49-F238E27FC236}">
                <a16:creationId xmlns:a16="http://schemas.microsoft.com/office/drawing/2014/main" id="{6E3DFFB8-481D-100E-A295-F9D93087B820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2054674" y="9621952"/>
            <a:ext cx="2641749" cy="111825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郭显杰</a:t>
            </a:r>
            <a:endParaRPr dirty="0"/>
          </a:p>
        </p:txBody>
      </p:sp>
      <p:sp>
        <p:nvSpPr>
          <p:cNvPr id="422" name="嘉宾职称等二级内容信息">
            <a:extLst>
              <a:ext uri="{FF2B5EF4-FFF2-40B4-BE49-F238E27FC236}">
                <a16:creationId xmlns:a16="http://schemas.microsoft.com/office/drawing/2014/main" id="{2087773A-E333-7FFD-1182-4AD4E1A133E8}"/>
              </a:ext>
            </a:extLst>
          </p:cNvPr>
          <p:cNvSpPr txBox="1">
            <a:spLocks noGrp="1"/>
          </p:cNvSpPr>
          <p:nvPr>
            <p:ph type="body" idx="23"/>
          </p:nvPr>
        </p:nvSpPr>
        <p:spPr>
          <a:xfrm>
            <a:off x="2054674" y="10900534"/>
            <a:ext cx="5809283" cy="65659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腾讯云安全</a:t>
            </a:r>
            <a:r>
              <a:rPr lang="en-US" altLang="zh-CN" dirty="0"/>
              <a:t>MSS</a:t>
            </a:r>
            <a:r>
              <a:rPr lang="zh-CN" altLang="en-US" dirty="0"/>
              <a:t>技术负责人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22732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A9D9A-3766-8384-8BEA-EAFA39A5A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9374689B-CE98-FDF6-71B3-E5B54155E8D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通过分层构建安全防护体系保障整体安全</a:t>
            </a:r>
            <a:endParaRPr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A63FF7CB-6A14-B528-533D-257EDE7F39B3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基础安全底座与纵深防护</a:t>
            </a:r>
            <a:endParaRPr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sp>
        <p:nvSpPr>
          <p:cNvPr id="2" name="圆角矩形 53">
            <a:extLst>
              <a:ext uri="{FF2B5EF4-FFF2-40B4-BE49-F238E27FC236}">
                <a16:creationId xmlns:a16="http://schemas.microsoft.com/office/drawing/2014/main" id="{A190E116-FA5F-14F4-F1E8-14DCCB4DD600}"/>
              </a:ext>
            </a:extLst>
          </p:cNvPr>
          <p:cNvSpPr/>
          <p:nvPr/>
        </p:nvSpPr>
        <p:spPr>
          <a:xfrm>
            <a:off x="18498031" y="3741219"/>
            <a:ext cx="3445669" cy="2157014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endParaRPr kumimoji="1" lang="zh-CN" altLang="en-US" sz="4800" kern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3" name="圆角矩形 53">
            <a:extLst>
              <a:ext uri="{FF2B5EF4-FFF2-40B4-BE49-F238E27FC236}">
                <a16:creationId xmlns:a16="http://schemas.microsoft.com/office/drawing/2014/main" id="{F33E1142-EE8D-3CD4-E90D-5C369FD10EBC}"/>
              </a:ext>
            </a:extLst>
          </p:cNvPr>
          <p:cNvSpPr/>
          <p:nvPr/>
        </p:nvSpPr>
        <p:spPr>
          <a:xfrm>
            <a:off x="13218911" y="3761333"/>
            <a:ext cx="4713139" cy="2068742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endParaRPr kumimoji="1" lang="zh-CN" altLang="en-US" sz="4800" kern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68ED1593-1975-29AF-D3D9-860D7064AE58}"/>
              </a:ext>
            </a:extLst>
          </p:cNvPr>
          <p:cNvSpPr/>
          <p:nvPr/>
        </p:nvSpPr>
        <p:spPr>
          <a:xfrm>
            <a:off x="2753057" y="2751850"/>
            <a:ext cx="19666528" cy="5748294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endParaRPr kumimoji="1" lang="zh-CN" altLang="en-US" sz="4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5" name="圆角矩形 31">
            <a:extLst>
              <a:ext uri="{FF2B5EF4-FFF2-40B4-BE49-F238E27FC236}">
                <a16:creationId xmlns:a16="http://schemas.microsoft.com/office/drawing/2014/main" id="{815E445D-AAEC-5E41-BA28-676911E2C332}"/>
              </a:ext>
            </a:extLst>
          </p:cNvPr>
          <p:cNvSpPr/>
          <p:nvPr/>
        </p:nvSpPr>
        <p:spPr>
          <a:xfrm>
            <a:off x="1285977" y="3831648"/>
            <a:ext cx="1372090" cy="3148556"/>
          </a:xfrm>
          <a:prstGeom prst="roundRect">
            <a:avLst>
              <a:gd name="adj" fmla="val 589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sz="4000" b="1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双流收敛</a:t>
            </a:r>
            <a:endParaRPr kumimoji="1" lang="en-US" altLang="zh-CN" sz="4000" b="1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algn="ctr" defTabSz="304815" hangingPunct="0">
              <a:defRPr/>
            </a:pPr>
            <a:endParaRPr kumimoji="1" lang="en-US" altLang="zh-CN" sz="4000" b="1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algn="ctr" defTabSz="304815" hangingPunct="0">
              <a:defRPr/>
            </a:pPr>
            <a:r>
              <a:rPr kumimoji="1" lang="zh-CN" altLang="en-US" sz="4000" b="1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纵深防御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A704D-D259-60C1-8510-258ED91DE6FE}"/>
              </a:ext>
            </a:extLst>
          </p:cNvPr>
          <p:cNvSpPr txBox="1"/>
          <p:nvPr/>
        </p:nvSpPr>
        <p:spPr>
          <a:xfrm>
            <a:off x="3054641" y="5067935"/>
            <a:ext cx="135315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80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用户</a:t>
            </a:r>
          </a:p>
        </p:txBody>
      </p:sp>
      <p:sp>
        <p:nvSpPr>
          <p:cNvPr id="7" name="圆角矩形 33">
            <a:extLst>
              <a:ext uri="{FF2B5EF4-FFF2-40B4-BE49-F238E27FC236}">
                <a16:creationId xmlns:a16="http://schemas.microsoft.com/office/drawing/2014/main" id="{140B15CA-6083-ECEB-AD0B-9EBA4CE3D38E}"/>
              </a:ext>
            </a:extLst>
          </p:cNvPr>
          <p:cNvSpPr/>
          <p:nvPr/>
        </p:nvSpPr>
        <p:spPr>
          <a:xfrm>
            <a:off x="6937852" y="3734872"/>
            <a:ext cx="5803079" cy="1944243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endParaRPr kumimoji="1" lang="zh-CN" altLang="en-US" sz="4800" kern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8" name="圆角矩形 4">
            <a:extLst>
              <a:ext uri="{FF2B5EF4-FFF2-40B4-BE49-F238E27FC236}">
                <a16:creationId xmlns:a16="http://schemas.microsoft.com/office/drawing/2014/main" id="{30BC7A0A-9FB4-AF0C-4541-C819227666DB}"/>
              </a:ext>
            </a:extLst>
          </p:cNvPr>
          <p:cNvSpPr/>
          <p:nvPr/>
        </p:nvSpPr>
        <p:spPr>
          <a:xfrm>
            <a:off x="7068328" y="2964855"/>
            <a:ext cx="3225310" cy="64999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边界安全</a:t>
            </a:r>
          </a:p>
        </p:txBody>
      </p:sp>
      <p:cxnSp>
        <p:nvCxnSpPr>
          <p:cNvPr id="9" name="直线箭头连接符 35">
            <a:extLst>
              <a:ext uri="{FF2B5EF4-FFF2-40B4-BE49-F238E27FC236}">
                <a16:creationId xmlns:a16="http://schemas.microsoft.com/office/drawing/2014/main" id="{935819D6-128B-C13F-FFC8-5A42F2212E72}"/>
              </a:ext>
            </a:extLst>
          </p:cNvPr>
          <p:cNvCxnSpPr>
            <a:cxnSpLocks/>
          </p:cNvCxnSpPr>
          <p:nvPr/>
        </p:nvCxnSpPr>
        <p:spPr>
          <a:xfrm flipV="1">
            <a:off x="5958186" y="4400965"/>
            <a:ext cx="1456054" cy="67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9FB4AC2-B2BE-016C-41BE-E8C9E9EAB315}"/>
              </a:ext>
            </a:extLst>
          </p:cNvPr>
          <p:cNvSpPr txBox="1"/>
          <p:nvPr/>
        </p:nvSpPr>
        <p:spPr>
          <a:xfrm>
            <a:off x="4563605" y="3282770"/>
            <a:ext cx="169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kumimoji="1" sz="1499">
                <a:solidFill>
                  <a:srgbClr val="595959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defTabSz="304815" hangingPunct="0"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HTTPS/TLS</a:t>
            </a:r>
          </a:p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加密传输</a:t>
            </a:r>
          </a:p>
        </p:txBody>
      </p:sp>
      <p:cxnSp>
        <p:nvCxnSpPr>
          <p:cNvPr id="11" name="直线箭头连接符 43">
            <a:extLst>
              <a:ext uri="{FF2B5EF4-FFF2-40B4-BE49-F238E27FC236}">
                <a16:creationId xmlns:a16="http://schemas.microsoft.com/office/drawing/2014/main" id="{902D597E-0064-B31B-2661-481334FE9565}"/>
              </a:ext>
            </a:extLst>
          </p:cNvPr>
          <p:cNvCxnSpPr>
            <a:cxnSpLocks/>
          </p:cNvCxnSpPr>
          <p:nvPr/>
        </p:nvCxnSpPr>
        <p:spPr>
          <a:xfrm>
            <a:off x="10514742" y="4444583"/>
            <a:ext cx="825008" cy="177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D92BD68-3A00-F39E-8482-14E1D9ADEF6F}"/>
              </a:ext>
            </a:extLst>
          </p:cNvPr>
          <p:cNvSpPr txBox="1"/>
          <p:nvPr/>
        </p:nvSpPr>
        <p:spPr>
          <a:xfrm flipH="1">
            <a:off x="4634488" y="4990754"/>
            <a:ext cx="1745947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80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defTabSz="304815" hangingPunct="0"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APP/WEB</a:t>
            </a:r>
            <a:endParaRPr lang="zh-CN" altLang="en-US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5BB391-1DD6-A2FF-9F55-46349DBD1E61}"/>
              </a:ext>
            </a:extLst>
          </p:cNvPr>
          <p:cNvSpPr txBox="1"/>
          <p:nvPr/>
        </p:nvSpPr>
        <p:spPr>
          <a:xfrm>
            <a:off x="4576419" y="5965860"/>
            <a:ext cx="180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kumimoji="1" sz="1499">
                <a:solidFill>
                  <a:srgbClr val="595959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前端敏感数据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应用</a:t>
            </a:r>
            <a:r>
              <a:rPr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/</a:t>
            </a: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网站加固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FB5789-085A-36F9-02BC-70AF2C324A4E}"/>
              </a:ext>
            </a:extLst>
          </p:cNvPr>
          <p:cNvSpPr txBox="1"/>
          <p:nvPr/>
        </p:nvSpPr>
        <p:spPr>
          <a:xfrm>
            <a:off x="10908867" y="5067936"/>
            <a:ext cx="188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kumimoji="1" sz="1499">
                <a:solidFill>
                  <a:srgbClr val="595959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defTabSz="304815" hangingPunct="0"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WEB</a:t>
            </a: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攻击防护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703AD2-627E-A492-349E-EA3DFC2F9F9A}"/>
              </a:ext>
            </a:extLst>
          </p:cNvPr>
          <p:cNvSpPr txBox="1"/>
          <p:nvPr/>
        </p:nvSpPr>
        <p:spPr>
          <a:xfrm>
            <a:off x="7005779" y="5079399"/>
            <a:ext cx="212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800" b="1">
                <a:gradFill flip="none" rotWithShape="1">
                  <a:gsLst>
                    <a:gs pos="6800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75000"/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defTabSz="304815" hangingPunct="0">
              <a:defRPr/>
            </a:pPr>
            <a:r>
              <a:rPr lang="en-US" altLang="zh-CN" sz="1800" b="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DDoS </a:t>
            </a:r>
            <a:r>
              <a:rPr lang="zh-CN" altLang="en-US" sz="1800" b="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防护</a:t>
            </a:r>
          </a:p>
        </p:txBody>
      </p:sp>
      <p:sp>
        <p:nvSpPr>
          <p:cNvPr id="20" name="圆角矩形 52">
            <a:extLst>
              <a:ext uri="{FF2B5EF4-FFF2-40B4-BE49-F238E27FC236}">
                <a16:creationId xmlns:a16="http://schemas.microsoft.com/office/drawing/2014/main" id="{236237D8-1097-ED01-F8A2-62F320E35BDC}"/>
              </a:ext>
            </a:extLst>
          </p:cNvPr>
          <p:cNvSpPr/>
          <p:nvPr/>
        </p:nvSpPr>
        <p:spPr>
          <a:xfrm>
            <a:off x="13218909" y="2967669"/>
            <a:ext cx="3792476" cy="68049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系统安全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8CB3D5-F1C1-1E5F-CD95-3C7B9D9BB779}"/>
              </a:ext>
            </a:extLst>
          </p:cNvPr>
          <p:cNvSpPr txBox="1"/>
          <p:nvPr/>
        </p:nvSpPr>
        <p:spPr>
          <a:xfrm>
            <a:off x="13281760" y="4823050"/>
            <a:ext cx="1833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kumimoji="1" sz="1499">
                <a:solidFill>
                  <a:srgbClr val="595959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身份鉴权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访问控制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defRPr/>
            </a:pPr>
            <a:r>
              <a:rPr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API</a:t>
            </a: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安全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cxnSp>
        <p:nvCxnSpPr>
          <p:cNvPr id="24" name="直线箭头连接符 62">
            <a:extLst>
              <a:ext uri="{FF2B5EF4-FFF2-40B4-BE49-F238E27FC236}">
                <a16:creationId xmlns:a16="http://schemas.microsoft.com/office/drawing/2014/main" id="{98C19703-229E-8389-2EA5-94516BD15315}"/>
              </a:ext>
            </a:extLst>
          </p:cNvPr>
          <p:cNvCxnSpPr>
            <a:cxnSpLocks/>
          </p:cNvCxnSpPr>
          <p:nvPr/>
        </p:nvCxnSpPr>
        <p:spPr>
          <a:xfrm flipV="1">
            <a:off x="12478529" y="4398044"/>
            <a:ext cx="1540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68">
            <a:extLst>
              <a:ext uri="{FF2B5EF4-FFF2-40B4-BE49-F238E27FC236}">
                <a16:creationId xmlns:a16="http://schemas.microsoft.com/office/drawing/2014/main" id="{719D81DE-74BB-E5C1-9FED-4F3508C015CB}"/>
              </a:ext>
            </a:extLst>
          </p:cNvPr>
          <p:cNvSpPr/>
          <p:nvPr/>
        </p:nvSpPr>
        <p:spPr>
          <a:xfrm>
            <a:off x="18601655" y="2964853"/>
            <a:ext cx="2506711" cy="62656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数据安全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B706252-BCEC-1CF8-B7D1-955048F5394A}"/>
              </a:ext>
            </a:extLst>
          </p:cNvPr>
          <p:cNvSpPr txBox="1"/>
          <p:nvPr/>
        </p:nvSpPr>
        <p:spPr>
          <a:xfrm>
            <a:off x="19992260" y="3669375"/>
            <a:ext cx="1898281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kumimoji="1" sz="1499">
                <a:solidFill>
                  <a:srgbClr val="595959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algn="l" defTabSz="304815" hangingPunct="0">
              <a:lnSpc>
                <a:spcPct val="150000"/>
              </a:lnSpc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凭据安全管理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algn="l" defTabSz="304815" hangingPunct="0">
              <a:lnSpc>
                <a:spcPct val="150000"/>
              </a:lnSpc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敏感数据加密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algn="l" defTabSz="304815" hangingPunct="0">
              <a:lnSpc>
                <a:spcPct val="150000"/>
              </a:lnSpc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数据库审计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algn="l" defTabSz="304815" hangingPunct="0">
              <a:lnSpc>
                <a:spcPct val="150000"/>
              </a:lnSpc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数据脱敏共享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algn="l" defTabSz="304815" hangingPunct="0">
              <a:lnSpc>
                <a:spcPct val="150000"/>
              </a:lnSpc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数据备份</a:t>
            </a:r>
          </a:p>
        </p:txBody>
      </p:sp>
      <p:cxnSp>
        <p:nvCxnSpPr>
          <p:cNvPr id="29" name="直线箭头连接符 143">
            <a:extLst>
              <a:ext uri="{FF2B5EF4-FFF2-40B4-BE49-F238E27FC236}">
                <a16:creationId xmlns:a16="http://schemas.microsoft.com/office/drawing/2014/main" id="{B330F5CC-F1FF-BD44-0B01-9F8474FDE37C}"/>
              </a:ext>
            </a:extLst>
          </p:cNvPr>
          <p:cNvCxnSpPr>
            <a:cxnSpLocks/>
          </p:cNvCxnSpPr>
          <p:nvPr/>
        </p:nvCxnSpPr>
        <p:spPr>
          <a:xfrm>
            <a:off x="6013034" y="7521762"/>
            <a:ext cx="24270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120">
            <a:extLst>
              <a:ext uri="{FF2B5EF4-FFF2-40B4-BE49-F238E27FC236}">
                <a16:creationId xmlns:a16="http://schemas.microsoft.com/office/drawing/2014/main" id="{DB70D83B-B5CA-80B2-3A89-A5E10BA554EF}"/>
              </a:ext>
            </a:extLst>
          </p:cNvPr>
          <p:cNvSpPr/>
          <p:nvPr/>
        </p:nvSpPr>
        <p:spPr>
          <a:xfrm>
            <a:off x="6989221" y="6832925"/>
            <a:ext cx="5751712" cy="1429506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endParaRPr kumimoji="1" lang="zh-CN" altLang="en-US" sz="4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9AC6EDA-26D1-9539-E0D7-C9BAA198D231}"/>
              </a:ext>
            </a:extLst>
          </p:cNvPr>
          <p:cNvSpPr txBox="1"/>
          <p:nvPr/>
        </p:nvSpPr>
        <p:spPr>
          <a:xfrm>
            <a:off x="4314604" y="7818385"/>
            <a:ext cx="232369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80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</a:lstStyle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开发运维人员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E203F94-D1AD-78B5-DB87-A220841A8150}"/>
              </a:ext>
            </a:extLst>
          </p:cNvPr>
          <p:cNvSpPr/>
          <p:nvPr/>
        </p:nvSpPr>
        <p:spPr>
          <a:xfrm>
            <a:off x="8633170" y="7079721"/>
            <a:ext cx="1675461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04815" hangingPunct="0">
              <a:defRPr/>
            </a:pP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双因素认证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algn="ctr" defTabSz="304815" hangingPunct="0">
              <a:defRPr/>
            </a:pP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运维操作审计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algn="ctr" defTabSz="304815" hangingPunct="0">
              <a:defRPr/>
            </a:pP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特权命令管控</a:t>
            </a:r>
          </a:p>
        </p:txBody>
      </p:sp>
      <p:sp>
        <p:nvSpPr>
          <p:cNvPr id="37" name="圆角矩形 68">
            <a:extLst>
              <a:ext uri="{FF2B5EF4-FFF2-40B4-BE49-F238E27FC236}">
                <a16:creationId xmlns:a16="http://schemas.microsoft.com/office/drawing/2014/main" id="{32B52884-8259-52AE-0EB4-B34E03906817}"/>
              </a:ext>
            </a:extLst>
          </p:cNvPr>
          <p:cNvSpPr/>
          <p:nvPr/>
        </p:nvSpPr>
        <p:spPr>
          <a:xfrm>
            <a:off x="7179085" y="6119588"/>
            <a:ext cx="3119835" cy="61061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运维安全</a:t>
            </a:r>
          </a:p>
        </p:txBody>
      </p:sp>
      <p:cxnSp>
        <p:nvCxnSpPr>
          <p:cNvPr id="40" name="直线箭头连接符 35">
            <a:extLst>
              <a:ext uri="{FF2B5EF4-FFF2-40B4-BE49-F238E27FC236}">
                <a16:creationId xmlns:a16="http://schemas.microsoft.com/office/drawing/2014/main" id="{2DA8ADC5-E9DB-1BD8-3CCA-546162327A92}"/>
              </a:ext>
            </a:extLst>
          </p:cNvPr>
          <p:cNvCxnSpPr>
            <a:cxnSpLocks/>
          </p:cNvCxnSpPr>
          <p:nvPr/>
        </p:nvCxnSpPr>
        <p:spPr>
          <a:xfrm>
            <a:off x="4064419" y="4439585"/>
            <a:ext cx="8662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62">
            <a:extLst>
              <a:ext uri="{FF2B5EF4-FFF2-40B4-BE49-F238E27FC236}">
                <a16:creationId xmlns:a16="http://schemas.microsoft.com/office/drawing/2014/main" id="{F6DE5710-91A0-BC16-26CF-1253DB12A272}"/>
              </a:ext>
            </a:extLst>
          </p:cNvPr>
          <p:cNvCxnSpPr>
            <a:cxnSpLocks/>
          </p:cNvCxnSpPr>
          <p:nvPr/>
        </p:nvCxnSpPr>
        <p:spPr>
          <a:xfrm>
            <a:off x="15115146" y="4431075"/>
            <a:ext cx="1650296" cy="8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143">
            <a:extLst>
              <a:ext uri="{FF2B5EF4-FFF2-40B4-BE49-F238E27FC236}">
                <a16:creationId xmlns:a16="http://schemas.microsoft.com/office/drawing/2014/main" id="{810B27AF-1BD5-6B82-691B-1BCE68C9A7EC}"/>
              </a:ext>
            </a:extLst>
          </p:cNvPr>
          <p:cNvCxnSpPr>
            <a:cxnSpLocks/>
          </p:cNvCxnSpPr>
          <p:nvPr/>
        </p:nvCxnSpPr>
        <p:spPr>
          <a:xfrm>
            <a:off x="11666343" y="7524410"/>
            <a:ext cx="285787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EC5B686-4068-01C3-EFA7-E7580D52430F}"/>
              </a:ext>
            </a:extLst>
          </p:cNvPr>
          <p:cNvSpPr txBox="1"/>
          <p:nvPr/>
        </p:nvSpPr>
        <p:spPr>
          <a:xfrm>
            <a:off x="15486111" y="4812379"/>
            <a:ext cx="145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kumimoji="1" sz="1499">
                <a:solidFill>
                  <a:srgbClr val="595959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基线核查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漏洞管理</a:t>
            </a:r>
            <a:endParaRPr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入侵检测</a:t>
            </a:r>
          </a:p>
        </p:txBody>
      </p:sp>
      <p:sp>
        <p:nvSpPr>
          <p:cNvPr id="45" name="圆角矩形 2">
            <a:extLst>
              <a:ext uri="{FF2B5EF4-FFF2-40B4-BE49-F238E27FC236}">
                <a16:creationId xmlns:a16="http://schemas.microsoft.com/office/drawing/2014/main" id="{0B1DFC0F-92F0-96DC-A979-92425F05124F}"/>
              </a:ext>
            </a:extLst>
          </p:cNvPr>
          <p:cNvSpPr/>
          <p:nvPr/>
        </p:nvSpPr>
        <p:spPr>
          <a:xfrm>
            <a:off x="2751765" y="8934334"/>
            <a:ext cx="19667820" cy="3146847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endParaRPr kumimoji="1" lang="zh-CN" altLang="en-US" sz="4800" kern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46" name="圆角矩形 93">
            <a:extLst>
              <a:ext uri="{FF2B5EF4-FFF2-40B4-BE49-F238E27FC236}">
                <a16:creationId xmlns:a16="http://schemas.microsoft.com/office/drawing/2014/main" id="{47939D93-0CFF-B197-BA8E-598B451F77E8}"/>
              </a:ext>
            </a:extLst>
          </p:cNvPr>
          <p:cNvSpPr/>
          <p:nvPr/>
        </p:nvSpPr>
        <p:spPr>
          <a:xfrm>
            <a:off x="4694538" y="9920808"/>
            <a:ext cx="4985826" cy="1904136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1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）漏洞情报监测及分析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2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）定期安全风险评估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3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）资产脆弱性检测、修复与回归复测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4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）威胁情报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47" name="圆角矩形 118">
            <a:extLst>
              <a:ext uri="{FF2B5EF4-FFF2-40B4-BE49-F238E27FC236}">
                <a16:creationId xmlns:a16="http://schemas.microsoft.com/office/drawing/2014/main" id="{6D2F982A-FD94-18D7-2A42-E0D18CB5089C}"/>
              </a:ext>
            </a:extLst>
          </p:cNvPr>
          <p:cNvSpPr/>
          <p:nvPr/>
        </p:nvSpPr>
        <p:spPr>
          <a:xfrm>
            <a:off x="4658894" y="9156412"/>
            <a:ext cx="5044193" cy="65474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事前：风险排查</a:t>
            </a:r>
          </a:p>
        </p:txBody>
      </p:sp>
      <p:sp>
        <p:nvSpPr>
          <p:cNvPr id="48" name="圆角矩形 110">
            <a:extLst>
              <a:ext uri="{FF2B5EF4-FFF2-40B4-BE49-F238E27FC236}">
                <a16:creationId xmlns:a16="http://schemas.microsoft.com/office/drawing/2014/main" id="{1AC9E2CA-D734-D20A-4A87-B52684D41CD8}"/>
              </a:ext>
            </a:extLst>
          </p:cNvPr>
          <p:cNvSpPr/>
          <p:nvPr/>
        </p:nvSpPr>
        <p:spPr>
          <a:xfrm>
            <a:off x="11019931" y="9895373"/>
            <a:ext cx="4686881" cy="1904136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1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）云资产暴露面检测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2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）云安全产品告警事件分析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3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）威胁关联分析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4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）安全策略调优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5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）</a:t>
            </a: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GitHub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和暗网信息监测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sp>
        <p:nvSpPr>
          <p:cNvPr id="49" name="圆角矩形 119">
            <a:extLst>
              <a:ext uri="{FF2B5EF4-FFF2-40B4-BE49-F238E27FC236}">
                <a16:creationId xmlns:a16="http://schemas.microsoft.com/office/drawing/2014/main" id="{9330A200-9E80-0A43-EEE4-C80DA25E6DA3}"/>
              </a:ext>
            </a:extLst>
          </p:cNvPr>
          <p:cNvSpPr/>
          <p:nvPr/>
        </p:nvSpPr>
        <p:spPr>
          <a:xfrm>
            <a:off x="11019931" y="9102946"/>
            <a:ext cx="4686881" cy="67240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事中：持续监测</a:t>
            </a:r>
          </a:p>
        </p:txBody>
      </p:sp>
      <p:sp>
        <p:nvSpPr>
          <p:cNvPr id="50" name="圆角矩形 117">
            <a:extLst>
              <a:ext uri="{FF2B5EF4-FFF2-40B4-BE49-F238E27FC236}">
                <a16:creationId xmlns:a16="http://schemas.microsoft.com/office/drawing/2014/main" id="{2C9EC5EE-00B3-60D9-59E3-F44E3F1C5BE7}"/>
              </a:ext>
            </a:extLst>
          </p:cNvPr>
          <p:cNvSpPr/>
          <p:nvPr/>
        </p:nvSpPr>
        <p:spPr>
          <a:xfrm>
            <a:off x="17095465" y="9080009"/>
            <a:ext cx="4886682" cy="69533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事后：应急溯源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22209B4-ABA5-4480-F6C2-9E13A782992B}"/>
              </a:ext>
            </a:extLst>
          </p:cNvPr>
          <p:cNvSpPr/>
          <p:nvPr/>
        </p:nvSpPr>
        <p:spPr>
          <a:xfrm>
            <a:off x="17103152" y="9871013"/>
            <a:ext cx="4860564" cy="1502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4815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1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）安全日志分析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2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）应急预案制定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3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）应急响应处置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3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）事件分析溯源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52" name="圆角矩形 111">
            <a:extLst>
              <a:ext uri="{FF2B5EF4-FFF2-40B4-BE49-F238E27FC236}">
                <a16:creationId xmlns:a16="http://schemas.microsoft.com/office/drawing/2014/main" id="{D9F8BD93-120F-795B-30C2-2EF26234430C}"/>
              </a:ext>
            </a:extLst>
          </p:cNvPr>
          <p:cNvSpPr/>
          <p:nvPr/>
        </p:nvSpPr>
        <p:spPr>
          <a:xfrm>
            <a:off x="17103152" y="9884914"/>
            <a:ext cx="4860564" cy="1778766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304815" hangingPunct="0">
              <a:defRPr/>
            </a:pPr>
            <a:endParaRPr kumimoji="1" lang="zh-CN" altLang="en-US" sz="4800" kern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53" name="圆角矩形 31">
            <a:extLst>
              <a:ext uri="{FF2B5EF4-FFF2-40B4-BE49-F238E27FC236}">
                <a16:creationId xmlns:a16="http://schemas.microsoft.com/office/drawing/2014/main" id="{930438A9-194B-CE62-9F5F-923F86DEDAB4}"/>
              </a:ext>
            </a:extLst>
          </p:cNvPr>
          <p:cNvSpPr/>
          <p:nvPr/>
        </p:nvSpPr>
        <p:spPr>
          <a:xfrm>
            <a:off x="1278370" y="9510716"/>
            <a:ext cx="1372090" cy="1994082"/>
          </a:xfrm>
          <a:prstGeom prst="roundRect">
            <a:avLst>
              <a:gd name="adj" fmla="val 589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sz="4000" b="1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安全</a:t>
            </a:r>
            <a:endParaRPr kumimoji="1" lang="en-US" altLang="zh-CN" sz="4000" b="1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algn="ctr" defTabSz="304815" hangingPunct="0">
              <a:defRPr/>
            </a:pPr>
            <a:r>
              <a:rPr kumimoji="1" lang="zh-CN" altLang="en-US" sz="4000" b="1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运营</a:t>
            </a:r>
            <a:endParaRPr kumimoji="1" lang="en-US" altLang="zh-CN" sz="4000" b="1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54" name="圆角矩形 120">
            <a:extLst>
              <a:ext uri="{FF2B5EF4-FFF2-40B4-BE49-F238E27FC236}">
                <a16:creationId xmlns:a16="http://schemas.microsoft.com/office/drawing/2014/main" id="{E25852D3-1648-D230-DBFE-CB63353BC8BD}"/>
              </a:ext>
            </a:extLst>
          </p:cNvPr>
          <p:cNvSpPr/>
          <p:nvPr/>
        </p:nvSpPr>
        <p:spPr>
          <a:xfrm>
            <a:off x="13058534" y="6863242"/>
            <a:ext cx="4873516" cy="1429507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endParaRPr kumimoji="1" lang="zh-CN" altLang="en-US" sz="4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4481317-9F05-5CD8-7B33-05AB84C8791B}"/>
              </a:ext>
            </a:extLst>
          </p:cNvPr>
          <p:cNvSpPr/>
          <p:nvPr/>
        </p:nvSpPr>
        <p:spPr>
          <a:xfrm>
            <a:off x="14981416" y="6911105"/>
            <a:ext cx="1675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 hangingPunct="0">
              <a:defRPr/>
            </a:pP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研发安全培训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defRPr/>
            </a:pP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安全需求分析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defRPr/>
            </a:pP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安全编码规范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defRPr/>
            </a:pP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业务上线评估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…</a:t>
            </a:r>
            <a:endParaRPr kumimoji="1" lang="zh-CN" altLang="en-US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56" name="圆角矩形 68">
            <a:extLst>
              <a:ext uri="{FF2B5EF4-FFF2-40B4-BE49-F238E27FC236}">
                <a16:creationId xmlns:a16="http://schemas.microsoft.com/office/drawing/2014/main" id="{83E3C3AA-5BC4-B53A-E377-43FB81FA9015}"/>
              </a:ext>
            </a:extLst>
          </p:cNvPr>
          <p:cNvSpPr/>
          <p:nvPr/>
        </p:nvSpPr>
        <p:spPr>
          <a:xfrm>
            <a:off x="13248398" y="6149902"/>
            <a:ext cx="3119835" cy="6106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研发安全</a:t>
            </a:r>
          </a:p>
        </p:txBody>
      </p:sp>
      <p:sp>
        <p:nvSpPr>
          <p:cNvPr id="58" name="圆角矩形 93">
            <a:extLst>
              <a:ext uri="{FF2B5EF4-FFF2-40B4-BE49-F238E27FC236}">
                <a16:creationId xmlns:a16="http://schemas.microsoft.com/office/drawing/2014/main" id="{A812E415-00EB-B8B0-83EB-A0358C6D8A98}"/>
              </a:ext>
            </a:extLst>
          </p:cNvPr>
          <p:cNvSpPr/>
          <p:nvPr/>
        </p:nvSpPr>
        <p:spPr>
          <a:xfrm>
            <a:off x="18580260" y="6870262"/>
            <a:ext cx="3401888" cy="1477329"/>
          </a:xfrm>
          <a:prstGeom prst="roundRect">
            <a:avLst>
              <a:gd name="adj" fmla="val 2137"/>
            </a:avLst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1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）安全运营可视化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2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 安全质量管理 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3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</a:t>
            </a: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 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红蓝对抗演练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  <a:p>
            <a:pPr defTabSz="304815" hangingPunct="0">
              <a:lnSpc>
                <a:spcPct val="130000"/>
              </a:lnSpc>
              <a:defRPr/>
            </a:pP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4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）</a:t>
            </a:r>
            <a:r>
              <a:rPr kumimoji="1" lang="en-US" altLang="zh-CN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…</a:t>
            </a:r>
            <a:r>
              <a:rPr kumimoji="1" lang="zh-CN" altLang="en-US" sz="180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   </a:t>
            </a:r>
            <a:endParaRPr kumimoji="1" lang="en-US" altLang="zh-CN" sz="1800" kern="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  <a:sym typeface="Calibri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1ACCAD0-0BE7-4977-C2CF-3469122E4977}"/>
              </a:ext>
            </a:extLst>
          </p:cNvPr>
          <p:cNvSpPr txBox="1"/>
          <p:nvPr/>
        </p:nvSpPr>
        <p:spPr>
          <a:xfrm>
            <a:off x="8946857" y="5042035"/>
            <a:ext cx="212846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800" b="1">
                <a:gradFill flip="none" rotWithShape="1">
                  <a:gsLst>
                    <a:gs pos="6800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75000"/>
                        <a:alpha val="0"/>
                      </a:schemeClr>
                    </a:gs>
                  </a:gsLst>
                  <a:lin ang="2700000" scaled="1"/>
                  <a:tileRect/>
                </a:gra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defTabSz="304815" hangingPunct="0">
              <a:defRPr/>
            </a:pPr>
            <a:r>
              <a:rPr lang="zh-CN" altLang="en-US" sz="1800" b="0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云防火墙</a:t>
            </a:r>
          </a:p>
        </p:txBody>
      </p:sp>
      <p:sp>
        <p:nvSpPr>
          <p:cNvPr id="551" name="圆角矩形 118">
            <a:extLst>
              <a:ext uri="{FF2B5EF4-FFF2-40B4-BE49-F238E27FC236}">
                <a16:creationId xmlns:a16="http://schemas.microsoft.com/office/drawing/2014/main" id="{A4F7D846-FDB2-C3D0-EE24-5427AFF7FDBF}"/>
              </a:ext>
            </a:extLst>
          </p:cNvPr>
          <p:cNvSpPr/>
          <p:nvPr/>
        </p:nvSpPr>
        <p:spPr>
          <a:xfrm>
            <a:off x="18546531" y="6147571"/>
            <a:ext cx="2561835" cy="65474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 hangingPunct="0">
              <a:defRPr/>
            </a:pPr>
            <a:r>
              <a:rPr kumimoji="1" lang="zh-CN" altLang="en-US" kern="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Calibri"/>
              </a:rPr>
              <a:t>安全可视</a:t>
            </a:r>
          </a:p>
        </p:txBody>
      </p:sp>
      <p:pic>
        <p:nvPicPr>
          <p:cNvPr id="512" name="图形 511" descr="用户 纯色填充">
            <a:extLst>
              <a:ext uri="{FF2B5EF4-FFF2-40B4-BE49-F238E27FC236}">
                <a16:creationId xmlns:a16="http://schemas.microsoft.com/office/drawing/2014/main" id="{2B1C3E90-6FE7-6E2D-36C6-DAE704A4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4465" y="3903720"/>
            <a:ext cx="914400" cy="914400"/>
          </a:xfrm>
          <a:prstGeom prst="rect">
            <a:avLst/>
          </a:prstGeom>
        </p:spPr>
      </p:pic>
      <p:pic>
        <p:nvPicPr>
          <p:cNvPr id="514" name="图形 513" descr="区块链 纯色填充">
            <a:extLst>
              <a:ext uri="{FF2B5EF4-FFF2-40B4-BE49-F238E27FC236}">
                <a16:creationId xmlns:a16="http://schemas.microsoft.com/office/drawing/2014/main" id="{BF7D8011-DACA-214B-17B2-C1BC6DB59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10662" y="3967037"/>
            <a:ext cx="914400" cy="914400"/>
          </a:xfrm>
          <a:prstGeom prst="rect">
            <a:avLst/>
          </a:prstGeom>
        </p:spPr>
      </p:pic>
      <p:pic>
        <p:nvPicPr>
          <p:cNvPr id="515" name="图形 514" descr="用户 纯色填充">
            <a:extLst>
              <a:ext uri="{FF2B5EF4-FFF2-40B4-BE49-F238E27FC236}">
                <a16:creationId xmlns:a16="http://schemas.microsoft.com/office/drawing/2014/main" id="{A026FEE5-6DF8-55F5-B001-4E7D3B515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9377" y="6859214"/>
            <a:ext cx="914400" cy="914400"/>
          </a:xfrm>
          <a:prstGeom prst="rect">
            <a:avLst/>
          </a:prstGeom>
        </p:spPr>
      </p:pic>
      <p:pic>
        <p:nvPicPr>
          <p:cNvPr id="517" name="图形 516" descr="服务器 纯色填充">
            <a:extLst>
              <a:ext uri="{FF2B5EF4-FFF2-40B4-BE49-F238E27FC236}">
                <a16:creationId xmlns:a16="http://schemas.microsoft.com/office/drawing/2014/main" id="{905A31C2-FD57-09C9-B7A5-273694C0FE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7224" y="4044974"/>
            <a:ext cx="914400" cy="914400"/>
          </a:xfrm>
          <a:prstGeom prst="rect">
            <a:avLst/>
          </a:prstGeom>
        </p:spPr>
      </p:pic>
      <p:pic>
        <p:nvPicPr>
          <p:cNvPr id="519" name="图形 518" descr="数据库 纯色填充">
            <a:extLst>
              <a:ext uri="{FF2B5EF4-FFF2-40B4-BE49-F238E27FC236}">
                <a16:creationId xmlns:a16="http://schemas.microsoft.com/office/drawing/2014/main" id="{EB35E124-B2E3-FDF2-2B62-E357A82CA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86390" y="4005113"/>
            <a:ext cx="914400" cy="914400"/>
          </a:xfrm>
          <a:prstGeom prst="rect">
            <a:avLst/>
          </a:prstGeom>
        </p:spPr>
      </p:pic>
      <p:pic>
        <p:nvPicPr>
          <p:cNvPr id="521" name="图形 520" descr="同步云 纯色填充">
            <a:extLst>
              <a:ext uri="{FF2B5EF4-FFF2-40B4-BE49-F238E27FC236}">
                <a16:creationId xmlns:a16="http://schemas.microsoft.com/office/drawing/2014/main" id="{97392378-F5EF-3EB1-1D34-8C2750AF95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3667" y="4032335"/>
            <a:ext cx="914400" cy="914400"/>
          </a:xfrm>
          <a:prstGeom prst="rect">
            <a:avLst/>
          </a:prstGeom>
        </p:spPr>
      </p:pic>
      <p:cxnSp>
        <p:nvCxnSpPr>
          <p:cNvPr id="522" name="直线箭头连接符 35">
            <a:extLst>
              <a:ext uri="{FF2B5EF4-FFF2-40B4-BE49-F238E27FC236}">
                <a16:creationId xmlns:a16="http://schemas.microsoft.com/office/drawing/2014/main" id="{F13F7AD2-318E-91BB-58BC-0869A0EFAF4F}"/>
              </a:ext>
            </a:extLst>
          </p:cNvPr>
          <p:cNvCxnSpPr>
            <a:cxnSpLocks/>
          </p:cNvCxnSpPr>
          <p:nvPr/>
        </p:nvCxnSpPr>
        <p:spPr>
          <a:xfrm>
            <a:off x="8440070" y="4486601"/>
            <a:ext cx="9721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5" name="图形 524" descr="工具 纯色填充">
            <a:extLst>
              <a:ext uri="{FF2B5EF4-FFF2-40B4-BE49-F238E27FC236}">
                <a16:creationId xmlns:a16="http://schemas.microsoft.com/office/drawing/2014/main" id="{ED6158CE-023E-7437-4454-BF8D02C551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56892" y="7051468"/>
            <a:ext cx="914400" cy="914400"/>
          </a:xfrm>
          <a:prstGeom prst="rect">
            <a:avLst/>
          </a:prstGeom>
        </p:spPr>
      </p:pic>
      <p:pic>
        <p:nvPicPr>
          <p:cNvPr id="527" name="图形 526" descr="Web 设计 纯色填充">
            <a:extLst>
              <a:ext uri="{FF2B5EF4-FFF2-40B4-BE49-F238E27FC236}">
                <a16:creationId xmlns:a16="http://schemas.microsoft.com/office/drawing/2014/main" id="{B4E41A19-6DAD-74F6-86C9-31CC599238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937487" y="7120795"/>
            <a:ext cx="914400" cy="914400"/>
          </a:xfrm>
          <a:prstGeom prst="rect">
            <a:avLst/>
          </a:prstGeom>
        </p:spPr>
      </p:pic>
      <p:pic>
        <p:nvPicPr>
          <p:cNvPr id="529" name="图形 528" descr="原子 纯色填充">
            <a:extLst>
              <a:ext uri="{FF2B5EF4-FFF2-40B4-BE49-F238E27FC236}">
                <a16:creationId xmlns:a16="http://schemas.microsoft.com/office/drawing/2014/main" id="{49C11F3F-EF5E-DE0C-C994-B5F8E76686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90194" y="4005113"/>
            <a:ext cx="914400" cy="914400"/>
          </a:xfrm>
          <a:prstGeom prst="rect">
            <a:avLst/>
          </a:prstGeom>
        </p:spPr>
      </p:pic>
      <p:pic>
        <p:nvPicPr>
          <p:cNvPr id="531" name="图形 530" descr="处理器 纯色填充">
            <a:extLst>
              <a:ext uri="{FF2B5EF4-FFF2-40B4-BE49-F238E27FC236}">
                <a16:creationId xmlns:a16="http://schemas.microsoft.com/office/drawing/2014/main" id="{FFD10C5D-4828-521E-38D8-9F567822F1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067016" y="3982123"/>
            <a:ext cx="914400" cy="914400"/>
          </a:xfrm>
          <a:prstGeom prst="rect">
            <a:avLst/>
          </a:prstGeom>
        </p:spPr>
      </p:pic>
      <p:pic>
        <p:nvPicPr>
          <p:cNvPr id="533" name="图形 532" descr="磁盘 纯色填充">
            <a:extLst>
              <a:ext uri="{FF2B5EF4-FFF2-40B4-BE49-F238E27FC236}">
                <a16:creationId xmlns:a16="http://schemas.microsoft.com/office/drawing/2014/main" id="{34B58F8F-779B-ABE5-EF8A-A3CC287108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986840" y="4941359"/>
            <a:ext cx="914400" cy="914400"/>
          </a:xfrm>
          <a:prstGeom prst="rect">
            <a:avLst/>
          </a:prstGeom>
        </p:spPr>
      </p:pic>
      <p:pic>
        <p:nvPicPr>
          <p:cNvPr id="537" name="图形 536" descr="锁定 纯色填充">
            <a:extLst>
              <a:ext uri="{FF2B5EF4-FFF2-40B4-BE49-F238E27FC236}">
                <a16:creationId xmlns:a16="http://schemas.microsoft.com/office/drawing/2014/main" id="{3531D561-D44B-B210-DE9D-6F7C5FBFD3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986840" y="3884089"/>
            <a:ext cx="914400" cy="914400"/>
          </a:xfrm>
          <a:prstGeom prst="rect">
            <a:avLst/>
          </a:prstGeom>
        </p:spPr>
      </p:pic>
      <p:pic>
        <p:nvPicPr>
          <p:cNvPr id="540" name="图形 539" descr="上升趋势 纯色填充">
            <a:extLst>
              <a:ext uri="{FF2B5EF4-FFF2-40B4-BE49-F238E27FC236}">
                <a16:creationId xmlns:a16="http://schemas.microsoft.com/office/drawing/2014/main" id="{2A97E02A-0AB9-4CC7-F838-9C84D8A64AE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651166" y="71517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59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7D18F-1EFA-B679-062B-923D757B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43029FA5-90A8-7C73-A091-6AC9C6D992F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构建团队安全文化</a:t>
            </a:r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7293E365-14A6-D1DE-2C2D-AA911F453BB3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左移安全提高业务安全能力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D85A5D-4B38-B8E6-4D79-B8AAB8DD6ADC}"/>
              </a:ext>
            </a:extLst>
          </p:cNvPr>
          <p:cNvSpPr/>
          <p:nvPr/>
        </p:nvSpPr>
        <p:spPr>
          <a:xfrm>
            <a:off x="1880272" y="9915307"/>
            <a:ext cx="9417648" cy="738662"/>
          </a:xfrm>
          <a:prstGeom prst="rect">
            <a:avLst/>
          </a:prstGeom>
          <a:noFill/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安全的早期介入能够有效降低风险修复成本。</a:t>
            </a:r>
          </a:p>
        </p:txBody>
      </p:sp>
      <p:pic>
        <p:nvPicPr>
          <p:cNvPr id="3" name="Picture 2" descr="质量保障体系建设演进案例- PetterLiu - 博客园">
            <a:extLst>
              <a:ext uri="{FF2B5EF4-FFF2-40B4-BE49-F238E27FC236}">
                <a16:creationId xmlns:a16="http://schemas.microsoft.com/office/drawing/2014/main" id="{17F51AF4-959A-70FF-4C1D-B6FBD0E7F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72" y="4314093"/>
            <a:ext cx="8985806" cy="508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EEDC3A-A68E-CB42-D742-0560E3CD2145}"/>
              </a:ext>
            </a:extLst>
          </p:cNvPr>
          <p:cNvSpPr/>
          <p:nvPr/>
        </p:nvSpPr>
        <p:spPr>
          <a:xfrm>
            <a:off x="12192000" y="7808336"/>
            <a:ext cx="9936480" cy="129266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有助于从源头避免安全漏洞，在早期识别风险，大大降低后期发现漏洞时修复成本和风险。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497FB2-4780-C47D-DD4B-EC07BE7E2767}"/>
              </a:ext>
            </a:extLst>
          </p:cNvPr>
          <p:cNvSpPr/>
          <p:nvPr/>
        </p:nvSpPr>
        <p:spPr>
          <a:xfrm>
            <a:off x="12192000" y="4199956"/>
            <a:ext cx="9936480" cy="129266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企业在数字化转型中会通过新建系统来提效，会</a:t>
            </a:r>
            <a:r>
              <a:rPr lang="zh-CN" altLang="en-US" dirty="0">
                <a:solidFill>
                  <a:schemeClr val="bg1"/>
                </a:solidFill>
              </a:rPr>
              <a:t>引入外部组件或三方库类，从而造成风险扩大。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6EE76A-FB45-B29C-5D80-E69CBD8E7213}"/>
              </a:ext>
            </a:extLst>
          </p:cNvPr>
          <p:cNvSpPr/>
          <p:nvPr/>
        </p:nvSpPr>
        <p:spPr>
          <a:xfrm>
            <a:off x="12192000" y="6004772"/>
            <a:ext cx="9936480" cy="129266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允许安全团队通过代码审查、</a:t>
            </a:r>
            <a:r>
              <a:rPr lang="zh-CN" altLang="en-US" dirty="0">
                <a:solidFill>
                  <a:schemeClr val="bg1"/>
                </a:solidFill>
              </a:rPr>
              <a:t>制品扫描等工具，发现一些黑盒无法捕捉的漏洞和风险。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2A0B40-A8CB-2221-40F5-6E64CAA803C4}"/>
              </a:ext>
            </a:extLst>
          </p:cNvPr>
          <p:cNvSpPr/>
          <p:nvPr/>
        </p:nvSpPr>
        <p:spPr>
          <a:xfrm>
            <a:off x="12192000" y="9915307"/>
            <a:ext cx="4693920" cy="738662"/>
          </a:xfrm>
          <a:prstGeom prst="rect">
            <a:avLst/>
          </a:prstGeom>
          <a:solidFill>
            <a:srgbClr val="893FFD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企业自研产品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509D30-6523-1693-C157-DB6091899D30}"/>
              </a:ext>
            </a:extLst>
          </p:cNvPr>
          <p:cNvSpPr/>
          <p:nvPr/>
        </p:nvSpPr>
        <p:spPr>
          <a:xfrm>
            <a:off x="17434560" y="9915307"/>
            <a:ext cx="4693920" cy="738662"/>
          </a:xfrm>
          <a:prstGeom prst="rect">
            <a:avLst/>
          </a:prstGeom>
          <a:solidFill>
            <a:srgbClr val="893FFD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企业供应商提供软件</a:t>
            </a:r>
          </a:p>
        </p:txBody>
      </p:sp>
    </p:spTree>
    <p:extLst>
      <p:ext uri="{BB962C8B-B14F-4D97-AF65-F5344CB8AC3E}">
        <p14:creationId xmlns:p14="http://schemas.microsoft.com/office/powerpoint/2010/main" val="2421180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C5D25-52C8-8C07-6314-7BE21D21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C8454A63-6E6F-5DB1-6833-37F1C519B71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4572000" y="1537489"/>
            <a:ext cx="15240000" cy="106342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云场景下云基础设施风险的发现与处置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CD7605B8-E9F9-A995-51F2-E91C75EB2952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安全风险监测与识别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9E1BB-D61E-715D-F4D0-DBB3FB31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39" y="3071465"/>
            <a:ext cx="9620940" cy="81771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CBEA92-892E-DD3B-4CEE-ABAC7D832AFE}"/>
              </a:ext>
            </a:extLst>
          </p:cNvPr>
          <p:cNvSpPr txBox="1"/>
          <p:nvPr/>
        </p:nvSpPr>
        <p:spPr>
          <a:xfrm>
            <a:off x="11712140" y="3090153"/>
            <a:ext cx="2743057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云基础设施风险</a:t>
            </a:r>
          </a:p>
        </p:txBody>
      </p:sp>
      <p:sp>
        <p:nvSpPr>
          <p:cNvPr id="15" name="剪去对角的矩形 14">
            <a:extLst>
              <a:ext uri="{FF2B5EF4-FFF2-40B4-BE49-F238E27FC236}">
                <a16:creationId xmlns:a16="http://schemas.microsoft.com/office/drawing/2014/main" id="{F71C4149-7E93-10F0-5932-C292391C6DFF}"/>
              </a:ext>
            </a:extLst>
          </p:cNvPr>
          <p:cNvSpPr/>
          <p:nvPr/>
        </p:nvSpPr>
        <p:spPr>
          <a:xfrm>
            <a:off x="11727975" y="3906278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账号策略过大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16" name="剪去对角的矩形 15">
            <a:extLst>
              <a:ext uri="{FF2B5EF4-FFF2-40B4-BE49-F238E27FC236}">
                <a16:creationId xmlns:a16="http://schemas.microsoft.com/office/drawing/2014/main" id="{7D795929-851D-AB4A-B81F-9D43EA1202A5}"/>
              </a:ext>
            </a:extLst>
          </p:cNvPr>
          <p:cNvSpPr/>
          <p:nvPr/>
        </p:nvSpPr>
        <p:spPr>
          <a:xfrm>
            <a:off x="13942886" y="3903119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控制台暴露</a:t>
            </a:r>
          </a:p>
        </p:txBody>
      </p:sp>
      <p:sp>
        <p:nvSpPr>
          <p:cNvPr id="17" name="剪去对角的矩形 16">
            <a:extLst>
              <a:ext uri="{FF2B5EF4-FFF2-40B4-BE49-F238E27FC236}">
                <a16:creationId xmlns:a16="http://schemas.microsoft.com/office/drawing/2014/main" id="{21A3E03E-DAAA-DFF1-0DA4-7CE98F10061C}"/>
              </a:ext>
            </a:extLst>
          </p:cNvPr>
          <p:cNvSpPr/>
          <p:nvPr/>
        </p:nvSpPr>
        <p:spPr>
          <a:xfrm>
            <a:off x="16157796" y="3903119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网络策略冗余</a:t>
            </a:r>
          </a:p>
        </p:txBody>
      </p:sp>
      <p:sp>
        <p:nvSpPr>
          <p:cNvPr id="18" name="剪去对角的矩形 17">
            <a:extLst>
              <a:ext uri="{FF2B5EF4-FFF2-40B4-BE49-F238E27FC236}">
                <a16:creationId xmlns:a16="http://schemas.microsoft.com/office/drawing/2014/main" id="{BF1FEBE5-17A6-CF0D-A432-D8636F382DA0}"/>
              </a:ext>
            </a:extLst>
          </p:cNvPr>
          <p:cNvSpPr/>
          <p:nvPr/>
        </p:nvSpPr>
        <p:spPr>
          <a:xfrm>
            <a:off x="11727975" y="4750261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权限配置风险</a:t>
            </a:r>
          </a:p>
        </p:txBody>
      </p:sp>
      <p:sp>
        <p:nvSpPr>
          <p:cNvPr id="19" name="剪去对角的矩形 18">
            <a:extLst>
              <a:ext uri="{FF2B5EF4-FFF2-40B4-BE49-F238E27FC236}">
                <a16:creationId xmlns:a16="http://schemas.microsoft.com/office/drawing/2014/main" id="{FEC14A04-C551-1291-1345-ED83149AC0EB}"/>
              </a:ext>
            </a:extLst>
          </p:cNvPr>
          <p:cNvSpPr/>
          <p:nvPr/>
        </p:nvSpPr>
        <p:spPr>
          <a:xfrm>
            <a:off x="16143355" y="4747101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云组件弱口令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20" name="剪去对角的矩形 19">
            <a:extLst>
              <a:ext uri="{FF2B5EF4-FFF2-40B4-BE49-F238E27FC236}">
                <a16:creationId xmlns:a16="http://schemas.microsoft.com/office/drawing/2014/main" id="{23B8E7E0-8DE3-72B7-1A5F-E9E0D006528A}"/>
              </a:ext>
            </a:extLst>
          </p:cNvPr>
          <p:cNvSpPr/>
          <p:nvPr/>
        </p:nvSpPr>
        <p:spPr>
          <a:xfrm>
            <a:off x="18358267" y="4747101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未授权访问</a:t>
            </a:r>
          </a:p>
        </p:txBody>
      </p:sp>
      <p:sp>
        <p:nvSpPr>
          <p:cNvPr id="21" name="剪去对角的矩形 20">
            <a:extLst>
              <a:ext uri="{FF2B5EF4-FFF2-40B4-BE49-F238E27FC236}">
                <a16:creationId xmlns:a16="http://schemas.microsoft.com/office/drawing/2014/main" id="{42092736-F7E1-1455-66A9-C4DE9B108A77}"/>
              </a:ext>
            </a:extLst>
          </p:cNvPr>
          <p:cNvSpPr/>
          <p:nvPr/>
        </p:nvSpPr>
        <p:spPr>
          <a:xfrm>
            <a:off x="18372707" y="3903119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防护覆盖不足</a:t>
            </a:r>
          </a:p>
        </p:txBody>
      </p:sp>
      <p:sp>
        <p:nvSpPr>
          <p:cNvPr id="22" name="剪去对角的矩形 21">
            <a:extLst>
              <a:ext uri="{FF2B5EF4-FFF2-40B4-BE49-F238E27FC236}">
                <a16:creationId xmlns:a16="http://schemas.microsoft.com/office/drawing/2014/main" id="{ED1EB2D9-3EC4-21C3-31E1-657BC3335C22}"/>
              </a:ext>
            </a:extLst>
          </p:cNvPr>
          <p:cNvSpPr/>
          <p:nvPr/>
        </p:nvSpPr>
        <p:spPr>
          <a:xfrm>
            <a:off x="20573177" y="4747101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10" name="剪去对角的矩形 9">
            <a:extLst>
              <a:ext uri="{FF2B5EF4-FFF2-40B4-BE49-F238E27FC236}">
                <a16:creationId xmlns:a16="http://schemas.microsoft.com/office/drawing/2014/main" id="{815F2FC5-D685-0795-939B-7081DBB0C426}"/>
              </a:ext>
            </a:extLst>
          </p:cNvPr>
          <p:cNvSpPr/>
          <p:nvPr/>
        </p:nvSpPr>
        <p:spPr>
          <a:xfrm>
            <a:off x="20573177" y="3895703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防护策略关闭</a:t>
            </a:r>
          </a:p>
        </p:txBody>
      </p:sp>
      <p:sp>
        <p:nvSpPr>
          <p:cNvPr id="11" name="剪去对角的矩形 10">
            <a:extLst>
              <a:ext uri="{FF2B5EF4-FFF2-40B4-BE49-F238E27FC236}">
                <a16:creationId xmlns:a16="http://schemas.microsoft.com/office/drawing/2014/main" id="{E67F7A0C-6065-5835-BBC2-A69D99316DA2}"/>
              </a:ext>
            </a:extLst>
          </p:cNvPr>
          <p:cNvSpPr/>
          <p:nvPr/>
        </p:nvSpPr>
        <p:spPr>
          <a:xfrm>
            <a:off x="13942530" y="4743554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僵尸用户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7E492B-94D8-FB83-8E47-DA2E7E54AA25}"/>
              </a:ext>
            </a:extLst>
          </p:cNvPr>
          <p:cNvSpPr txBox="1"/>
          <p:nvPr/>
        </p:nvSpPr>
        <p:spPr>
          <a:xfrm>
            <a:off x="11727975" y="9198719"/>
            <a:ext cx="2377572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其他安全风险</a:t>
            </a:r>
          </a:p>
        </p:txBody>
      </p:sp>
      <p:sp>
        <p:nvSpPr>
          <p:cNvPr id="32" name="剪去对角的矩形 31">
            <a:extLst>
              <a:ext uri="{FF2B5EF4-FFF2-40B4-BE49-F238E27FC236}">
                <a16:creationId xmlns:a16="http://schemas.microsoft.com/office/drawing/2014/main" id="{C4917A89-ACA1-9C0C-67D1-98FBB6053884}"/>
              </a:ext>
            </a:extLst>
          </p:cNvPr>
          <p:cNvSpPr/>
          <p:nvPr/>
        </p:nvSpPr>
        <p:spPr>
          <a:xfrm>
            <a:off x="11761166" y="9896410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高危端口开放</a:t>
            </a:r>
          </a:p>
        </p:txBody>
      </p:sp>
      <p:sp>
        <p:nvSpPr>
          <p:cNvPr id="33" name="剪去对角的矩形 32">
            <a:extLst>
              <a:ext uri="{FF2B5EF4-FFF2-40B4-BE49-F238E27FC236}">
                <a16:creationId xmlns:a16="http://schemas.microsoft.com/office/drawing/2014/main" id="{E22135F9-8737-7F5E-2EC5-E44901A086CB}"/>
              </a:ext>
            </a:extLst>
          </p:cNvPr>
          <p:cNvSpPr/>
          <p:nvPr/>
        </p:nvSpPr>
        <p:spPr>
          <a:xfrm>
            <a:off x="13942530" y="9896410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高危漏洞暴露</a:t>
            </a:r>
          </a:p>
        </p:txBody>
      </p:sp>
      <p:sp>
        <p:nvSpPr>
          <p:cNvPr id="34" name="剪去对角的矩形 33">
            <a:extLst>
              <a:ext uri="{FF2B5EF4-FFF2-40B4-BE49-F238E27FC236}">
                <a16:creationId xmlns:a16="http://schemas.microsoft.com/office/drawing/2014/main" id="{DE5D94AB-FD7A-EC07-C110-7AB482150F76}"/>
              </a:ext>
            </a:extLst>
          </p:cNvPr>
          <p:cNvSpPr/>
          <p:nvPr/>
        </p:nvSpPr>
        <p:spPr>
          <a:xfrm>
            <a:off x="16157440" y="9896413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弱密码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35" name="剪去对角的矩形 34">
            <a:extLst>
              <a:ext uri="{FF2B5EF4-FFF2-40B4-BE49-F238E27FC236}">
                <a16:creationId xmlns:a16="http://schemas.microsoft.com/office/drawing/2014/main" id="{011D1C74-D184-6C8C-A871-1D84E9F3EECD}"/>
              </a:ext>
            </a:extLst>
          </p:cNvPr>
          <p:cNvSpPr/>
          <p:nvPr/>
        </p:nvSpPr>
        <p:spPr>
          <a:xfrm>
            <a:off x="18372351" y="9896410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系统组件漏洞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36" name="剪去对角的矩形 35">
            <a:extLst>
              <a:ext uri="{FF2B5EF4-FFF2-40B4-BE49-F238E27FC236}">
                <a16:creationId xmlns:a16="http://schemas.microsoft.com/office/drawing/2014/main" id="{C49BA518-944C-ABB5-6282-DFCFBEEE706E}"/>
              </a:ext>
            </a:extLst>
          </p:cNvPr>
          <p:cNvSpPr/>
          <p:nvPr/>
        </p:nvSpPr>
        <p:spPr>
          <a:xfrm>
            <a:off x="16157439" y="10740396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权限控制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37" name="剪去对角的矩形 36">
            <a:extLst>
              <a:ext uri="{FF2B5EF4-FFF2-40B4-BE49-F238E27FC236}">
                <a16:creationId xmlns:a16="http://schemas.microsoft.com/office/drawing/2014/main" id="{DD9BE259-FEC8-C1F7-D8D7-3C1A07EBE216}"/>
              </a:ext>
            </a:extLst>
          </p:cNvPr>
          <p:cNvSpPr/>
          <p:nvPr/>
        </p:nvSpPr>
        <p:spPr>
          <a:xfrm>
            <a:off x="13942530" y="10740395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algn="ctr"/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0day/1day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38" name="剪去对角的矩形 37">
            <a:extLst>
              <a:ext uri="{FF2B5EF4-FFF2-40B4-BE49-F238E27FC236}">
                <a16:creationId xmlns:a16="http://schemas.microsoft.com/office/drawing/2014/main" id="{3D22E217-E7FA-1BF1-370D-9C30AE92FCC5}"/>
              </a:ext>
            </a:extLst>
          </p:cNvPr>
          <p:cNvSpPr/>
          <p:nvPr/>
        </p:nvSpPr>
        <p:spPr>
          <a:xfrm>
            <a:off x="11761166" y="10740395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ISV</a:t>
            </a: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安全风险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39" name="剪去对角的矩形 38">
            <a:extLst>
              <a:ext uri="{FF2B5EF4-FFF2-40B4-BE49-F238E27FC236}">
                <a16:creationId xmlns:a16="http://schemas.microsoft.com/office/drawing/2014/main" id="{56BD00D3-0A67-E875-BD3C-EB48F25A1771}"/>
              </a:ext>
            </a:extLst>
          </p:cNvPr>
          <p:cNvSpPr/>
          <p:nvPr/>
        </p:nvSpPr>
        <p:spPr>
          <a:xfrm>
            <a:off x="18372349" y="10740395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供应链风险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12" name="剪去对角的矩形 11">
            <a:extLst>
              <a:ext uri="{FF2B5EF4-FFF2-40B4-BE49-F238E27FC236}">
                <a16:creationId xmlns:a16="http://schemas.microsoft.com/office/drawing/2014/main" id="{772E8200-C1C2-86EC-E620-81716EDF2CA8}"/>
              </a:ext>
            </a:extLst>
          </p:cNvPr>
          <p:cNvSpPr/>
          <p:nvPr/>
        </p:nvSpPr>
        <p:spPr>
          <a:xfrm>
            <a:off x="20589185" y="9896413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安全基线缺失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25" name="剪去对角的矩形 24">
            <a:extLst>
              <a:ext uri="{FF2B5EF4-FFF2-40B4-BE49-F238E27FC236}">
                <a16:creationId xmlns:a16="http://schemas.microsoft.com/office/drawing/2014/main" id="{D87F89D3-9A4B-DC08-CD81-C20F2040DC6B}"/>
              </a:ext>
            </a:extLst>
          </p:cNvPr>
          <p:cNvSpPr/>
          <p:nvPr/>
        </p:nvSpPr>
        <p:spPr>
          <a:xfrm>
            <a:off x="20591537" y="10740395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D198C5-6D7D-5CEC-F11C-E5BBA39638A2}"/>
              </a:ext>
            </a:extLst>
          </p:cNvPr>
          <p:cNvSpPr txBox="1"/>
          <p:nvPr/>
        </p:nvSpPr>
        <p:spPr>
          <a:xfrm>
            <a:off x="11727975" y="6162724"/>
            <a:ext cx="2720615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AKSK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安全风险</a:t>
            </a:r>
          </a:p>
        </p:txBody>
      </p:sp>
      <p:sp>
        <p:nvSpPr>
          <p:cNvPr id="23" name="剪去对角的矩形 22">
            <a:extLst>
              <a:ext uri="{FF2B5EF4-FFF2-40B4-BE49-F238E27FC236}">
                <a16:creationId xmlns:a16="http://schemas.microsoft.com/office/drawing/2014/main" id="{1477CE66-0FEF-486E-0FBE-C813FBBEE1B6}"/>
              </a:ext>
            </a:extLst>
          </p:cNvPr>
          <p:cNvSpPr/>
          <p:nvPr/>
        </p:nvSpPr>
        <p:spPr>
          <a:xfrm>
            <a:off x="11761522" y="7025834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硬编码存储</a:t>
            </a:r>
          </a:p>
        </p:txBody>
      </p:sp>
      <p:sp>
        <p:nvSpPr>
          <p:cNvPr id="24" name="剪去对角的矩形 23">
            <a:extLst>
              <a:ext uri="{FF2B5EF4-FFF2-40B4-BE49-F238E27FC236}">
                <a16:creationId xmlns:a16="http://schemas.microsoft.com/office/drawing/2014/main" id="{F2C7583C-BF84-B1E2-A75B-DC838779B72C}"/>
              </a:ext>
            </a:extLst>
          </p:cNvPr>
          <p:cNvSpPr/>
          <p:nvPr/>
        </p:nvSpPr>
        <p:spPr>
          <a:xfrm>
            <a:off x="11761166" y="7786255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主账号</a:t>
            </a:r>
            <a:r>
              <a:rPr lang="en-US" altLang="zh-CN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AK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26" name="剪去对角的矩形 25">
            <a:extLst>
              <a:ext uri="{FF2B5EF4-FFF2-40B4-BE49-F238E27FC236}">
                <a16:creationId xmlns:a16="http://schemas.microsoft.com/office/drawing/2014/main" id="{15E0EF83-2358-FACE-CB10-492FA6A57D41}"/>
              </a:ext>
            </a:extLst>
          </p:cNvPr>
          <p:cNvSpPr/>
          <p:nvPr/>
        </p:nvSpPr>
        <p:spPr>
          <a:xfrm>
            <a:off x="13948538" y="7025834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AK</a:t>
            </a: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权限过大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27" name="剪去对角的矩形 26">
            <a:extLst>
              <a:ext uri="{FF2B5EF4-FFF2-40B4-BE49-F238E27FC236}">
                <a16:creationId xmlns:a16="http://schemas.microsoft.com/office/drawing/2014/main" id="{C1935A0D-2199-41C2-4A26-6FD0F1A4C99A}"/>
              </a:ext>
            </a:extLst>
          </p:cNvPr>
          <p:cNvSpPr/>
          <p:nvPr/>
        </p:nvSpPr>
        <p:spPr>
          <a:xfrm>
            <a:off x="13941543" y="7786255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AK</a:t>
            </a: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角色混用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28" name="剪去对角的矩形 27">
            <a:extLst>
              <a:ext uri="{FF2B5EF4-FFF2-40B4-BE49-F238E27FC236}">
                <a16:creationId xmlns:a16="http://schemas.microsoft.com/office/drawing/2014/main" id="{774CE5A1-D0BB-7F9D-458E-54560FFD8C15}"/>
              </a:ext>
            </a:extLst>
          </p:cNvPr>
          <p:cNvSpPr/>
          <p:nvPr/>
        </p:nvSpPr>
        <p:spPr>
          <a:xfrm>
            <a:off x="20556112" y="7025834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闲置</a:t>
            </a:r>
            <a:r>
              <a:rPr lang="en-US" altLang="zh-CN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AK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29" name="剪去对角的矩形 28">
            <a:extLst>
              <a:ext uri="{FF2B5EF4-FFF2-40B4-BE49-F238E27FC236}">
                <a16:creationId xmlns:a16="http://schemas.microsoft.com/office/drawing/2014/main" id="{499AF193-7C1D-9B1D-D38D-B5C597333B17}"/>
              </a:ext>
            </a:extLst>
          </p:cNvPr>
          <p:cNvSpPr/>
          <p:nvPr/>
        </p:nvSpPr>
        <p:spPr>
          <a:xfrm>
            <a:off x="20573177" y="7786255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30" name="剪去对角的矩形 29">
            <a:extLst>
              <a:ext uri="{FF2B5EF4-FFF2-40B4-BE49-F238E27FC236}">
                <a16:creationId xmlns:a16="http://schemas.microsoft.com/office/drawing/2014/main" id="{57E22FAE-C931-B9F1-9738-7D953927B86D}"/>
              </a:ext>
            </a:extLst>
          </p:cNvPr>
          <p:cNvSpPr/>
          <p:nvPr/>
        </p:nvSpPr>
        <p:spPr>
          <a:xfrm>
            <a:off x="16143355" y="7025834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algn="ctr"/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AK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外部泄漏</a:t>
            </a:r>
          </a:p>
        </p:txBody>
      </p:sp>
      <p:sp>
        <p:nvSpPr>
          <p:cNvPr id="9" name="剪去对角的矩形 8">
            <a:extLst>
              <a:ext uri="{FF2B5EF4-FFF2-40B4-BE49-F238E27FC236}">
                <a16:creationId xmlns:a16="http://schemas.microsoft.com/office/drawing/2014/main" id="{194FB668-0EF7-3EA3-8620-316087525301}"/>
              </a:ext>
            </a:extLst>
          </p:cNvPr>
          <p:cNvSpPr/>
          <p:nvPr/>
        </p:nvSpPr>
        <p:spPr>
          <a:xfrm>
            <a:off x="16164338" y="7786257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缺乏访问控制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40" name="剪去对角的矩形 39">
            <a:extLst>
              <a:ext uri="{FF2B5EF4-FFF2-40B4-BE49-F238E27FC236}">
                <a16:creationId xmlns:a16="http://schemas.microsoft.com/office/drawing/2014/main" id="{5629F545-626A-4553-6132-453CCC2307CE}"/>
              </a:ext>
            </a:extLst>
          </p:cNvPr>
          <p:cNvSpPr/>
          <p:nvPr/>
        </p:nvSpPr>
        <p:spPr>
          <a:xfrm>
            <a:off x="18366150" y="7025834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algn="ctr"/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无操作审计</a:t>
            </a:r>
          </a:p>
        </p:txBody>
      </p:sp>
      <p:sp>
        <p:nvSpPr>
          <p:cNvPr id="41" name="剪去对角的矩形 40">
            <a:extLst>
              <a:ext uri="{FF2B5EF4-FFF2-40B4-BE49-F238E27FC236}">
                <a16:creationId xmlns:a16="http://schemas.microsoft.com/office/drawing/2014/main" id="{78DE6E98-596D-6201-6FF7-DC4D48C9BD77}"/>
              </a:ext>
            </a:extLst>
          </p:cNvPr>
          <p:cNvSpPr/>
          <p:nvPr/>
        </p:nvSpPr>
        <p:spPr>
          <a:xfrm>
            <a:off x="18387133" y="7786257"/>
            <a:ext cx="1959282" cy="587690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错误</a:t>
            </a:r>
            <a:r>
              <a:rPr lang="en-US" altLang="zh-CN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STS</a:t>
            </a:r>
            <a:r>
              <a:rPr lang="zh-CN" altLang="en-US" sz="20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使用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</p:spTree>
    <p:extLst>
      <p:ext uri="{BB962C8B-B14F-4D97-AF65-F5344CB8AC3E}">
        <p14:creationId xmlns:p14="http://schemas.microsoft.com/office/powerpoint/2010/main" val="123952008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CC57-7FC6-3414-914D-1488CAF26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25">
            <a:extLst>
              <a:ext uri="{FF2B5EF4-FFF2-40B4-BE49-F238E27FC236}">
                <a16:creationId xmlns:a16="http://schemas.microsoft.com/office/drawing/2014/main" id="{35F6FA5B-1346-3DFF-B04D-675CE21D4838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9465309" y="6858000"/>
            <a:ext cx="5453381" cy="85598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数据驱动</a:t>
            </a:r>
            <a:r>
              <a:rPr lang="en-US" altLang="zh-CN" dirty="0"/>
              <a:t>+AI</a:t>
            </a:r>
            <a:r>
              <a:rPr lang="zh-CN" altLang="en-US" dirty="0"/>
              <a:t>提效安全场景化</a:t>
            </a:r>
            <a:endParaRPr dirty="0"/>
          </a:p>
        </p:txBody>
      </p:sp>
      <p:sp>
        <p:nvSpPr>
          <p:cNvPr id="428" name="文本框 6">
            <a:extLst>
              <a:ext uri="{FF2B5EF4-FFF2-40B4-BE49-F238E27FC236}">
                <a16:creationId xmlns:a16="http://schemas.microsoft.com/office/drawing/2014/main" id="{2A536580-B24F-3180-E580-7927BCDDDE63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980620" y="5116498"/>
            <a:ext cx="16422757" cy="1413149"/>
          </a:xfrm>
          <a:prstGeom prst="rect">
            <a:avLst/>
          </a:prstGeom>
          <a:effectLst>
            <a:outerShdw blurRad="241300" dist="25400" dir="5400000" rotWithShape="0">
              <a:srgbClr val="01064D"/>
            </a:outerShdw>
          </a:effectLst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669DFA"/>
                    </a:gs>
                  </a:gsLst>
                  <a:lin ang="13500000" scaled="0"/>
                </a:gradFill>
              </a:defRPr>
            </a:lvl1pPr>
          </a:lstStyle>
          <a:p>
            <a:r>
              <a:rPr lang="zh-CN" altLang="en-US" sz="8800" dirty="0"/>
              <a:t>云上租户安全运营实践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41800575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CB3B8-1EA0-B728-6B9F-BC5FE5430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0B0BC08C-5352-12FE-D80C-06A7B0E5BE9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标准化</a:t>
            </a:r>
            <a:r>
              <a:rPr lang="en-US" altLang="zh-CN" dirty="0"/>
              <a:t> -&gt; </a:t>
            </a:r>
            <a:r>
              <a:rPr lang="zh-CN" altLang="en-US" dirty="0"/>
              <a:t>流程化</a:t>
            </a:r>
            <a:r>
              <a:rPr lang="en-US" altLang="zh-CN" dirty="0"/>
              <a:t> -&gt; </a:t>
            </a:r>
            <a:r>
              <a:rPr lang="zh-CN" altLang="en-US" dirty="0"/>
              <a:t>自动化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993A820A-A5A4-4CA7-18DA-0B4884F8145A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安全运营日常内容与关键建设</a:t>
            </a:r>
            <a:endParaRPr dirty="0"/>
          </a:p>
        </p:txBody>
      </p:sp>
      <p:cxnSp>
        <p:nvCxnSpPr>
          <p:cNvPr id="8" name="直接连接符 114">
            <a:extLst>
              <a:ext uri="{FF2B5EF4-FFF2-40B4-BE49-F238E27FC236}">
                <a16:creationId xmlns:a16="http://schemas.microsoft.com/office/drawing/2014/main" id="{E2494475-E065-7261-0755-D7BF2605EDED}"/>
              </a:ext>
            </a:extLst>
          </p:cNvPr>
          <p:cNvCxnSpPr/>
          <p:nvPr/>
        </p:nvCxnSpPr>
        <p:spPr>
          <a:xfrm>
            <a:off x="15911126" y="4649401"/>
            <a:ext cx="1197412" cy="273286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15">
            <a:extLst>
              <a:ext uri="{FF2B5EF4-FFF2-40B4-BE49-F238E27FC236}">
                <a16:creationId xmlns:a16="http://schemas.microsoft.com/office/drawing/2014/main" id="{E38E1686-E19F-B33B-D8AF-E407F4D98CBA}"/>
              </a:ext>
            </a:extLst>
          </p:cNvPr>
          <p:cNvCxnSpPr/>
          <p:nvPr/>
        </p:nvCxnSpPr>
        <p:spPr>
          <a:xfrm>
            <a:off x="6497261" y="4630183"/>
            <a:ext cx="1196122" cy="273456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5AF68718-BE76-8AE7-5EFE-3347273E01AC}"/>
              </a:ext>
            </a:extLst>
          </p:cNvPr>
          <p:cNvCxnSpPr/>
          <p:nvPr/>
        </p:nvCxnSpPr>
        <p:spPr>
          <a:xfrm>
            <a:off x="1787559" y="4658708"/>
            <a:ext cx="4378377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9">
            <a:extLst>
              <a:ext uri="{FF2B5EF4-FFF2-40B4-BE49-F238E27FC236}">
                <a16:creationId xmlns:a16="http://schemas.microsoft.com/office/drawing/2014/main" id="{EFDB58F4-EFBC-14C6-345D-5090058B3B19}"/>
              </a:ext>
            </a:extLst>
          </p:cNvPr>
          <p:cNvSpPr/>
          <p:nvPr/>
        </p:nvSpPr>
        <p:spPr>
          <a:xfrm>
            <a:off x="6165935" y="4279343"/>
            <a:ext cx="662650" cy="758732"/>
          </a:xfrm>
          <a:prstGeom prst="arc">
            <a:avLst>
              <a:gd name="adj1" fmla="val 1821037"/>
              <a:gd name="adj2" fmla="val 19752242"/>
            </a:avLst>
          </a:prstGeom>
          <a:noFill/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82C2E4F1-1244-029E-44FB-1B9CA0579457}"/>
              </a:ext>
            </a:extLst>
          </p:cNvPr>
          <p:cNvCxnSpPr/>
          <p:nvPr/>
        </p:nvCxnSpPr>
        <p:spPr>
          <a:xfrm>
            <a:off x="6504057" y="4658708"/>
            <a:ext cx="4378377" cy="0"/>
          </a:xfrm>
          <a:prstGeom prst="line">
            <a:avLst/>
          </a:prstGeom>
          <a:ln w="50800">
            <a:solidFill>
              <a:srgbClr val="0057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456F9B-7A3F-4588-E83C-CFAF67ED1D62}"/>
              </a:ext>
            </a:extLst>
          </p:cNvPr>
          <p:cNvCxnSpPr/>
          <p:nvPr/>
        </p:nvCxnSpPr>
        <p:spPr>
          <a:xfrm>
            <a:off x="11220559" y="4658708"/>
            <a:ext cx="4378377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9FA84530-75C8-7EB7-0C7A-FC731D707F5D}"/>
              </a:ext>
            </a:extLst>
          </p:cNvPr>
          <p:cNvCxnSpPr/>
          <p:nvPr/>
        </p:nvCxnSpPr>
        <p:spPr>
          <a:xfrm>
            <a:off x="15937058" y="4658708"/>
            <a:ext cx="4378377" cy="0"/>
          </a:xfrm>
          <a:prstGeom prst="line">
            <a:avLst/>
          </a:prstGeom>
          <a:ln w="50800">
            <a:solidFill>
              <a:srgbClr val="0057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6">
            <a:extLst>
              <a:ext uri="{FF2B5EF4-FFF2-40B4-BE49-F238E27FC236}">
                <a16:creationId xmlns:a16="http://schemas.microsoft.com/office/drawing/2014/main" id="{D20EA00B-7986-7FC9-FC78-DEA2A14D8D4B}"/>
              </a:ext>
            </a:extLst>
          </p:cNvPr>
          <p:cNvSpPr/>
          <p:nvPr/>
        </p:nvSpPr>
        <p:spPr>
          <a:xfrm>
            <a:off x="10875634" y="4279343"/>
            <a:ext cx="662650" cy="758732"/>
          </a:xfrm>
          <a:prstGeom prst="arc">
            <a:avLst>
              <a:gd name="adj1" fmla="val 1821037"/>
              <a:gd name="adj2" fmla="val 19752242"/>
            </a:avLst>
          </a:prstGeom>
          <a:noFill/>
          <a:ln w="50800">
            <a:solidFill>
              <a:srgbClr val="005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Arc 17">
            <a:extLst>
              <a:ext uri="{FF2B5EF4-FFF2-40B4-BE49-F238E27FC236}">
                <a16:creationId xmlns:a16="http://schemas.microsoft.com/office/drawing/2014/main" id="{EB909F38-BA3E-39FE-E2D1-8AD334987668}"/>
              </a:ext>
            </a:extLst>
          </p:cNvPr>
          <p:cNvSpPr/>
          <p:nvPr/>
        </p:nvSpPr>
        <p:spPr>
          <a:xfrm>
            <a:off x="15585334" y="4279343"/>
            <a:ext cx="662650" cy="758732"/>
          </a:xfrm>
          <a:prstGeom prst="arc">
            <a:avLst>
              <a:gd name="adj1" fmla="val 1821037"/>
              <a:gd name="adj2" fmla="val 19752242"/>
            </a:avLst>
          </a:prstGeom>
          <a:noFill/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0FA050F2-A707-D3D6-625D-EEA6EDAD2E73}"/>
              </a:ext>
            </a:extLst>
          </p:cNvPr>
          <p:cNvSpPr txBox="1"/>
          <p:nvPr/>
        </p:nvSpPr>
        <p:spPr>
          <a:xfrm>
            <a:off x="2060369" y="350818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资产运营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0ACBDE5F-F81E-FD96-B421-E46B7DC6702F}"/>
              </a:ext>
            </a:extLst>
          </p:cNvPr>
          <p:cNvSpPr txBox="1"/>
          <p:nvPr/>
        </p:nvSpPr>
        <p:spPr>
          <a:xfrm>
            <a:off x="7112583" y="3513291"/>
            <a:ext cx="2956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风险治理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9A202A2F-C16F-ABDF-7B42-AD6B79285AFF}"/>
              </a:ext>
            </a:extLst>
          </p:cNvPr>
          <p:cNvSpPr txBox="1"/>
          <p:nvPr/>
        </p:nvSpPr>
        <p:spPr>
          <a:xfrm>
            <a:off x="12064297" y="3516702"/>
            <a:ext cx="27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反入侵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CA72D512-43FA-44AC-D722-28A54B3EAD6F}"/>
              </a:ext>
            </a:extLst>
          </p:cNvPr>
          <p:cNvSpPr txBox="1"/>
          <p:nvPr/>
        </p:nvSpPr>
        <p:spPr>
          <a:xfrm>
            <a:off x="16237791" y="3513291"/>
            <a:ext cx="309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安全指标考核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0FFAEDF-A5A3-74D4-8180-2DCAB5FD8171}"/>
              </a:ext>
            </a:extLst>
          </p:cNvPr>
          <p:cNvSpPr txBox="1"/>
          <p:nvPr/>
        </p:nvSpPr>
        <p:spPr>
          <a:xfrm>
            <a:off x="7522864" y="4966257"/>
            <a:ext cx="3489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两高一弱、安全基线、云基础设施安全风险、漏水风险策略优化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4D8E8-4A6D-74FB-20E9-F8F567BF636F}"/>
              </a:ext>
            </a:extLst>
          </p:cNvPr>
          <p:cNvSpPr txBox="1"/>
          <p:nvPr/>
        </p:nvSpPr>
        <p:spPr>
          <a:xfrm>
            <a:off x="12225851" y="4979192"/>
            <a:ext cx="3404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自动化事件响应与责任人关联、快速攻击阻断与封禁、业务流审批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8BEB83F8-1AE0-788E-D33F-EB7D0BF8D706}"/>
              </a:ext>
            </a:extLst>
          </p:cNvPr>
          <p:cNvSpPr txBox="1"/>
          <p:nvPr/>
        </p:nvSpPr>
        <p:spPr>
          <a:xfrm>
            <a:off x="16634355" y="4971931"/>
            <a:ext cx="3921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通用指标晾晒，安全指标达成，过程指标、结果指标、安全指标、业务指标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BD42C706-4BED-04DF-18BF-A68F778DE38A}"/>
              </a:ext>
            </a:extLst>
          </p:cNvPr>
          <p:cNvSpPr txBox="1"/>
          <p:nvPr/>
        </p:nvSpPr>
        <p:spPr>
          <a:xfrm>
            <a:off x="2060369" y="4966257"/>
            <a:ext cx="3547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域名、公网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、云组件、云账号、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LB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路由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…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圆角矩形 26">
            <a:extLst>
              <a:ext uri="{FF2B5EF4-FFF2-40B4-BE49-F238E27FC236}">
                <a16:creationId xmlns:a16="http://schemas.microsoft.com/office/drawing/2014/main" id="{69764664-E3C0-D1FA-B1C2-B2A7CD04F229}"/>
              </a:ext>
            </a:extLst>
          </p:cNvPr>
          <p:cNvSpPr/>
          <p:nvPr/>
        </p:nvSpPr>
        <p:spPr>
          <a:xfrm>
            <a:off x="8362774" y="6993592"/>
            <a:ext cx="3404308" cy="75873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风险治理</a:t>
            </a:r>
            <a:r>
              <a:rPr kumimoji="1"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</a:t>
            </a:r>
            <a:r>
              <a:rPr kumimoji="1"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条例</a:t>
            </a:r>
          </a:p>
        </p:txBody>
      </p:sp>
      <p:sp>
        <p:nvSpPr>
          <p:cNvPr id="26" name="圆角矩形 33">
            <a:extLst>
              <a:ext uri="{FF2B5EF4-FFF2-40B4-BE49-F238E27FC236}">
                <a16:creationId xmlns:a16="http://schemas.microsoft.com/office/drawing/2014/main" id="{D4DC57CA-7191-0612-8B7E-B825BBC98E5A}"/>
              </a:ext>
            </a:extLst>
          </p:cNvPr>
          <p:cNvSpPr/>
          <p:nvPr/>
        </p:nvSpPr>
        <p:spPr>
          <a:xfrm>
            <a:off x="17813089" y="6961965"/>
            <a:ext cx="3546224" cy="79036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建立周期考核机制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351611-17E8-1C25-0FCB-445A6878BB07}"/>
              </a:ext>
            </a:extLst>
          </p:cNvPr>
          <p:cNvSpPr txBox="1"/>
          <p:nvPr/>
        </p:nvSpPr>
        <p:spPr>
          <a:xfrm>
            <a:off x="4725089" y="6978565"/>
            <a:ext cx="2811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制度规范：</a:t>
            </a:r>
          </a:p>
        </p:txBody>
      </p:sp>
      <p:cxnSp>
        <p:nvCxnSpPr>
          <p:cNvPr id="28" name="直接连接符 134">
            <a:extLst>
              <a:ext uri="{FF2B5EF4-FFF2-40B4-BE49-F238E27FC236}">
                <a16:creationId xmlns:a16="http://schemas.microsoft.com/office/drawing/2014/main" id="{CDCB07EF-9717-CE68-F65B-B27E10323645}"/>
              </a:ext>
            </a:extLst>
          </p:cNvPr>
          <p:cNvCxnSpPr/>
          <p:nvPr/>
        </p:nvCxnSpPr>
        <p:spPr>
          <a:xfrm>
            <a:off x="7694673" y="7363052"/>
            <a:ext cx="54616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6">
            <a:extLst>
              <a:ext uri="{FF2B5EF4-FFF2-40B4-BE49-F238E27FC236}">
                <a16:creationId xmlns:a16="http://schemas.microsoft.com/office/drawing/2014/main" id="{B3C66023-58E2-4579-28EC-5453251C311F}"/>
              </a:ext>
            </a:extLst>
          </p:cNvPr>
          <p:cNvSpPr/>
          <p:nvPr/>
        </p:nvSpPr>
        <p:spPr>
          <a:xfrm>
            <a:off x="13087932" y="6993592"/>
            <a:ext cx="3404308" cy="75873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事件处置定级流程</a:t>
            </a:r>
          </a:p>
        </p:txBody>
      </p:sp>
      <p:cxnSp>
        <p:nvCxnSpPr>
          <p:cNvPr id="30" name="直接连接符 136">
            <a:extLst>
              <a:ext uri="{FF2B5EF4-FFF2-40B4-BE49-F238E27FC236}">
                <a16:creationId xmlns:a16="http://schemas.microsoft.com/office/drawing/2014/main" id="{E30014A7-5360-48A0-195B-6BE8CE6CF464}"/>
              </a:ext>
            </a:extLst>
          </p:cNvPr>
          <p:cNvCxnSpPr/>
          <p:nvPr/>
        </p:nvCxnSpPr>
        <p:spPr>
          <a:xfrm>
            <a:off x="11230095" y="4716081"/>
            <a:ext cx="1197412" cy="273286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137">
            <a:extLst>
              <a:ext uri="{FF2B5EF4-FFF2-40B4-BE49-F238E27FC236}">
                <a16:creationId xmlns:a16="http://schemas.microsoft.com/office/drawing/2014/main" id="{6F32552D-D1D2-4B01-5DBC-930902B41166}"/>
              </a:ext>
            </a:extLst>
          </p:cNvPr>
          <p:cNvCxnSpPr/>
          <p:nvPr/>
        </p:nvCxnSpPr>
        <p:spPr>
          <a:xfrm>
            <a:off x="12427508" y="7448950"/>
            <a:ext cx="54616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138">
            <a:extLst>
              <a:ext uri="{FF2B5EF4-FFF2-40B4-BE49-F238E27FC236}">
                <a16:creationId xmlns:a16="http://schemas.microsoft.com/office/drawing/2014/main" id="{91464C9C-2C16-B4C6-EFE9-7447F9E8B23D}"/>
              </a:ext>
            </a:extLst>
          </p:cNvPr>
          <p:cNvCxnSpPr/>
          <p:nvPr/>
        </p:nvCxnSpPr>
        <p:spPr>
          <a:xfrm>
            <a:off x="17108540" y="7382269"/>
            <a:ext cx="54616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60F0C3D-3D4D-97BE-EB4A-87B43783632F}"/>
              </a:ext>
            </a:extLst>
          </p:cNvPr>
          <p:cNvSpPr txBox="1"/>
          <p:nvPr/>
        </p:nvSpPr>
        <p:spPr>
          <a:xfrm>
            <a:off x="6130691" y="9802158"/>
            <a:ext cx="3244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运营工具：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3CEC1C55-B674-9AF9-5BBA-4284604302DE}"/>
              </a:ext>
            </a:extLst>
          </p:cNvPr>
          <p:cNvSpPr txBox="1"/>
          <p:nvPr/>
        </p:nvSpPr>
        <p:spPr>
          <a:xfrm>
            <a:off x="8788047" y="8254730"/>
            <a:ext cx="3489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关注指标：风险修复率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及时率、风险扫描覆盖率、风险主动发现率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…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39" name="直接连接符 115">
            <a:extLst>
              <a:ext uri="{FF2B5EF4-FFF2-40B4-BE49-F238E27FC236}">
                <a16:creationId xmlns:a16="http://schemas.microsoft.com/office/drawing/2014/main" id="{E11F266D-E8E0-BC0A-B292-E5B2A5B58FDA}"/>
              </a:ext>
            </a:extLst>
          </p:cNvPr>
          <p:cNvCxnSpPr/>
          <p:nvPr/>
        </p:nvCxnSpPr>
        <p:spPr>
          <a:xfrm>
            <a:off x="7695955" y="7363052"/>
            <a:ext cx="1196122" cy="273456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26">
            <a:extLst>
              <a:ext uri="{FF2B5EF4-FFF2-40B4-BE49-F238E27FC236}">
                <a16:creationId xmlns:a16="http://schemas.microsoft.com/office/drawing/2014/main" id="{3AF71F01-176C-489E-E50A-475420BB2A7C}"/>
              </a:ext>
            </a:extLst>
          </p:cNvPr>
          <p:cNvSpPr/>
          <p:nvPr/>
        </p:nvSpPr>
        <p:spPr>
          <a:xfrm>
            <a:off x="9534501" y="9707841"/>
            <a:ext cx="3404308" cy="75873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安全工单平台</a:t>
            </a:r>
          </a:p>
        </p:txBody>
      </p:sp>
      <p:cxnSp>
        <p:nvCxnSpPr>
          <p:cNvPr id="42" name="直接连接符 134">
            <a:extLst>
              <a:ext uri="{FF2B5EF4-FFF2-40B4-BE49-F238E27FC236}">
                <a16:creationId xmlns:a16="http://schemas.microsoft.com/office/drawing/2014/main" id="{80E31E79-67A2-8535-F8B0-C18DCA4457BE}"/>
              </a:ext>
            </a:extLst>
          </p:cNvPr>
          <p:cNvCxnSpPr/>
          <p:nvPr/>
        </p:nvCxnSpPr>
        <p:spPr>
          <a:xfrm>
            <a:off x="8866400" y="10077301"/>
            <a:ext cx="54616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1">
            <a:extLst>
              <a:ext uri="{FF2B5EF4-FFF2-40B4-BE49-F238E27FC236}">
                <a16:creationId xmlns:a16="http://schemas.microsoft.com/office/drawing/2014/main" id="{8D232235-BE1D-8637-DF70-67A92190E5B2}"/>
              </a:ext>
            </a:extLst>
          </p:cNvPr>
          <p:cNvSpPr txBox="1"/>
          <p:nvPr/>
        </p:nvSpPr>
        <p:spPr>
          <a:xfrm>
            <a:off x="13593323" y="8254729"/>
            <a:ext cx="370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关注指标：防护覆盖率、事件召回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处置率、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MTTD/MTTR…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44" name="直接连接符 115">
            <a:extLst>
              <a:ext uri="{FF2B5EF4-FFF2-40B4-BE49-F238E27FC236}">
                <a16:creationId xmlns:a16="http://schemas.microsoft.com/office/drawing/2014/main" id="{640E6616-764F-BFEC-DD3B-0C6FFCB2970D}"/>
              </a:ext>
            </a:extLst>
          </p:cNvPr>
          <p:cNvCxnSpPr/>
          <p:nvPr/>
        </p:nvCxnSpPr>
        <p:spPr>
          <a:xfrm>
            <a:off x="12422878" y="7434514"/>
            <a:ext cx="1196122" cy="273456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26">
            <a:extLst>
              <a:ext uri="{FF2B5EF4-FFF2-40B4-BE49-F238E27FC236}">
                <a16:creationId xmlns:a16="http://schemas.microsoft.com/office/drawing/2014/main" id="{BB0B6814-B81A-6167-7B48-86CA9AC402F3}"/>
              </a:ext>
            </a:extLst>
          </p:cNvPr>
          <p:cNvSpPr/>
          <p:nvPr/>
        </p:nvSpPr>
        <p:spPr>
          <a:xfrm>
            <a:off x="14261424" y="9707841"/>
            <a:ext cx="3404308" cy="83019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SOAR</a:t>
            </a:r>
            <a:r>
              <a:rPr kumimoji="1"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工作流平台</a:t>
            </a:r>
          </a:p>
        </p:txBody>
      </p:sp>
      <p:cxnSp>
        <p:nvCxnSpPr>
          <p:cNvPr id="46" name="直接连接符 134">
            <a:extLst>
              <a:ext uri="{FF2B5EF4-FFF2-40B4-BE49-F238E27FC236}">
                <a16:creationId xmlns:a16="http://schemas.microsoft.com/office/drawing/2014/main" id="{A22B7E1E-95FE-FEF6-17F9-AB71E42D8849}"/>
              </a:ext>
            </a:extLst>
          </p:cNvPr>
          <p:cNvCxnSpPr/>
          <p:nvPr/>
        </p:nvCxnSpPr>
        <p:spPr>
          <a:xfrm>
            <a:off x="13593323" y="10148763"/>
            <a:ext cx="54616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21">
            <a:extLst>
              <a:ext uri="{FF2B5EF4-FFF2-40B4-BE49-F238E27FC236}">
                <a16:creationId xmlns:a16="http://schemas.microsoft.com/office/drawing/2014/main" id="{A1162A2C-25F7-248F-596E-E2C5657E1563}"/>
              </a:ext>
            </a:extLst>
          </p:cNvPr>
          <p:cNvSpPr txBox="1"/>
          <p:nvPr/>
        </p:nvSpPr>
        <p:spPr>
          <a:xfrm>
            <a:off x="18706031" y="8223456"/>
            <a:ext cx="3489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关注指标：安全综合指数、安全成熟度、部门安全排名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…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cxnSp>
        <p:nvCxnSpPr>
          <p:cNvPr id="48" name="直接连接符 115">
            <a:extLst>
              <a:ext uri="{FF2B5EF4-FFF2-40B4-BE49-F238E27FC236}">
                <a16:creationId xmlns:a16="http://schemas.microsoft.com/office/drawing/2014/main" id="{6FAD23D4-9825-35E6-6294-DA99CA7E5BD9}"/>
              </a:ext>
            </a:extLst>
          </p:cNvPr>
          <p:cNvCxnSpPr/>
          <p:nvPr/>
        </p:nvCxnSpPr>
        <p:spPr>
          <a:xfrm>
            <a:off x="17118504" y="7363052"/>
            <a:ext cx="1196122" cy="273456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26">
            <a:extLst>
              <a:ext uri="{FF2B5EF4-FFF2-40B4-BE49-F238E27FC236}">
                <a16:creationId xmlns:a16="http://schemas.microsoft.com/office/drawing/2014/main" id="{0445094A-6265-76FC-3B03-4F436B72BA7F}"/>
              </a:ext>
            </a:extLst>
          </p:cNvPr>
          <p:cNvSpPr/>
          <p:nvPr/>
        </p:nvSpPr>
        <p:spPr>
          <a:xfrm>
            <a:off x="18957050" y="9707840"/>
            <a:ext cx="3404308" cy="83017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安全大盘</a:t>
            </a:r>
            <a:r>
              <a:rPr kumimoji="1"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周月报</a:t>
            </a:r>
          </a:p>
        </p:txBody>
      </p:sp>
      <p:cxnSp>
        <p:nvCxnSpPr>
          <p:cNvPr id="50" name="直接连接符 134">
            <a:extLst>
              <a:ext uri="{FF2B5EF4-FFF2-40B4-BE49-F238E27FC236}">
                <a16:creationId xmlns:a16="http://schemas.microsoft.com/office/drawing/2014/main" id="{4A4E9BEF-AD98-C376-2FBE-DCB211A05A79}"/>
              </a:ext>
            </a:extLst>
          </p:cNvPr>
          <p:cNvCxnSpPr/>
          <p:nvPr/>
        </p:nvCxnSpPr>
        <p:spPr>
          <a:xfrm>
            <a:off x="18288949" y="10077301"/>
            <a:ext cx="54616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2023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BA878-9D97-6FAD-80DC-B2CB435AC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C4FFFBAC-24A3-E163-EB61-1CC8AFAAA11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风险敏捷识别</a:t>
            </a:r>
            <a:r>
              <a:rPr lang="en-US" altLang="zh-CN" dirty="0"/>
              <a:t>+</a:t>
            </a:r>
            <a:r>
              <a:rPr lang="zh-CN" altLang="en-US" dirty="0"/>
              <a:t>优先级抓大放小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2B373735-36F4-367A-8045-CA59582E1CF6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云上风险治理案例</a:t>
            </a:r>
            <a:endParaRPr dirty="0"/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BED9DF81-8234-0A77-BD8A-17CE0F5B4F94}"/>
              </a:ext>
            </a:extLst>
          </p:cNvPr>
          <p:cNvSpPr/>
          <p:nvPr/>
        </p:nvSpPr>
        <p:spPr>
          <a:xfrm>
            <a:off x="1049736" y="2556109"/>
            <a:ext cx="6177285" cy="10043727"/>
          </a:xfrm>
          <a:prstGeom prst="roundRect">
            <a:avLst>
              <a:gd name="adj" fmla="val 6035"/>
            </a:avLst>
          </a:prstGeom>
          <a:noFill/>
          <a:ln w="19050" cap="flat">
            <a:solidFill>
              <a:srgbClr val="0354C3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fromWordArt="0" anchor="ctr" anchorCtr="0" forceAA="0" compatLnSpc="1">
            <a:noAutofit/>
          </a:bodyPr>
          <a:lstStyle/>
          <a:p>
            <a:pPr marL="0" marR="0" lvl="0" indent="0" algn="l" defTabSz="1219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ZLanTingHeiS-R-GB" panose="02000000000000000000" pitchFamily="2" charset="-122"/>
              <a:ea typeface="FZLanTingHeiS-R-GB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箭头: 五边形 67">
            <a:extLst>
              <a:ext uri="{FF2B5EF4-FFF2-40B4-BE49-F238E27FC236}">
                <a16:creationId xmlns:a16="http://schemas.microsoft.com/office/drawing/2014/main" id="{77657BC7-FDBD-B8CD-B609-99BB98F33A4B}"/>
              </a:ext>
            </a:extLst>
          </p:cNvPr>
          <p:cNvSpPr/>
          <p:nvPr/>
        </p:nvSpPr>
        <p:spPr>
          <a:xfrm rot="10800000">
            <a:off x="7400132" y="2556108"/>
            <a:ext cx="15934132" cy="10043727"/>
          </a:xfrm>
          <a:prstGeom prst="homePlate">
            <a:avLst>
              <a:gd name="adj" fmla="val 5882"/>
            </a:avLst>
          </a:prstGeom>
          <a:noFill/>
          <a:ln w="19050" cap="flat">
            <a:solidFill>
              <a:srgbClr val="357CE4"/>
            </a:solidFill>
            <a:prstDash val="dash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Verdana" panose="020B0604030504040204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F75B832-CEA7-EA4A-7610-7A8FA9837864}"/>
              </a:ext>
            </a:extLst>
          </p:cNvPr>
          <p:cNvGrpSpPr/>
          <p:nvPr/>
        </p:nvGrpSpPr>
        <p:grpSpPr>
          <a:xfrm>
            <a:off x="7286915" y="6550799"/>
            <a:ext cx="468120" cy="2095739"/>
            <a:chOff x="-1159733" y="1662705"/>
            <a:chExt cx="186608" cy="573107"/>
          </a:xfrm>
        </p:grpSpPr>
        <p:sp>
          <p:nvSpPr>
            <p:cNvPr id="22" name="三角形 21">
              <a:extLst>
                <a:ext uri="{FF2B5EF4-FFF2-40B4-BE49-F238E27FC236}">
                  <a16:creationId xmlns:a16="http://schemas.microsoft.com/office/drawing/2014/main" id="{71DB6771-C16F-40C3-E8D5-0F6FBEC455C4}"/>
                </a:ext>
              </a:extLst>
            </p:cNvPr>
            <p:cNvSpPr/>
            <p:nvPr/>
          </p:nvSpPr>
          <p:spPr>
            <a:xfrm rot="5400000">
              <a:off x="-1371600" y="1874572"/>
              <a:ext cx="571500" cy="147766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3" name="三角形 22">
              <a:extLst>
                <a:ext uri="{FF2B5EF4-FFF2-40B4-BE49-F238E27FC236}">
                  <a16:creationId xmlns:a16="http://schemas.microsoft.com/office/drawing/2014/main" id="{212124FF-B130-8A12-09A5-E90C5157E058}"/>
                </a:ext>
              </a:extLst>
            </p:cNvPr>
            <p:cNvSpPr/>
            <p:nvPr/>
          </p:nvSpPr>
          <p:spPr>
            <a:xfrm rot="5400000">
              <a:off x="-1332758" y="1876179"/>
              <a:ext cx="571500" cy="14776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197105-0738-BF4F-E591-468FD1E6D7AA}"/>
              </a:ext>
            </a:extLst>
          </p:cNvPr>
          <p:cNvGrpSpPr/>
          <p:nvPr/>
        </p:nvGrpSpPr>
        <p:grpSpPr>
          <a:xfrm>
            <a:off x="4406355" y="8171544"/>
            <a:ext cx="2499456" cy="3761071"/>
            <a:chOff x="5640600" y="8581399"/>
            <a:chExt cx="2499456" cy="376107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D21002E-2EB0-6E0B-3EEB-4FA0482EE00C}"/>
                </a:ext>
              </a:extLst>
            </p:cNvPr>
            <p:cNvSpPr/>
            <p:nvPr/>
          </p:nvSpPr>
          <p:spPr>
            <a:xfrm>
              <a:off x="5640600" y="8581399"/>
              <a:ext cx="2499456" cy="37610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marL="0" marR="0" indent="0" algn="ctr" defTabSz="1219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14" name="标题 5">
              <a:extLst>
                <a:ext uri="{FF2B5EF4-FFF2-40B4-BE49-F238E27FC236}">
                  <a16:creationId xmlns:a16="http://schemas.microsoft.com/office/drawing/2014/main" id="{7C73887C-E2F9-4AC1-4F11-C976F38336DC}"/>
                </a:ext>
              </a:extLst>
            </p:cNvPr>
            <p:cNvSpPr txBox="1"/>
            <p:nvPr/>
          </p:nvSpPr>
          <p:spPr>
            <a:xfrm>
              <a:off x="5682139" y="8633302"/>
              <a:ext cx="2416380" cy="813128"/>
            </a:xfrm>
            <a:prstGeom prst="rect">
              <a:avLst/>
            </a:prstGeom>
          </p:spPr>
          <p:txBody>
            <a:bodyPr vert="horz"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lang="zh-CN" altLang="en-US" sz="28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  <a:sym typeface="等线" panose="02010600030101010101" pitchFamily="2" charset="-122"/>
                </a:defRPr>
              </a:lvl1pPr>
            </a:lstStyle>
            <a:p>
              <a:pPr algn="ctr"/>
              <a:r>
                <a:rPr lang="zh-CN" altLang="en-US" sz="2400" b="1" dirty="0">
                  <a:solidFill>
                    <a:schemeClr val="tx1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cs typeface="Helvetica Neue Medium"/>
                  <a:sym typeface="Helvetica Neue Medium"/>
                </a:rPr>
                <a:t>研发阶段（</a:t>
              </a:r>
              <a:r>
                <a:rPr lang="en-US" altLang="zh-CN" sz="2400" b="1" dirty="0">
                  <a:solidFill>
                    <a:schemeClr val="tx1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cs typeface="Helvetica Neue Medium"/>
                  <a:sym typeface="Helvetica Neue Medium"/>
                </a:rPr>
                <a:t>P</a:t>
              </a:r>
              <a:r>
                <a:rPr lang="zh-CN" altLang="en-US" sz="2400" b="1" dirty="0">
                  <a:solidFill>
                    <a:schemeClr val="tx1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cs typeface="Helvetica Neue Medium"/>
                  <a:sym typeface="Helvetica Neue Medium"/>
                </a:rPr>
                <a:t>）</a:t>
              </a:r>
              <a:endParaRPr kumimoji="1" lang="zh-CN" altLang="en-US" sz="2400" b="1" dirty="0">
                <a:solidFill>
                  <a:schemeClr val="tx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93A9E99-3CFF-6C11-A14C-C9D4BE47CD91}"/>
                </a:ext>
              </a:extLst>
            </p:cNvPr>
            <p:cNvSpPr/>
            <p:nvPr/>
          </p:nvSpPr>
          <p:spPr>
            <a:xfrm>
              <a:off x="5729329" y="9446428"/>
              <a:ext cx="2322000" cy="5870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lang="zh-CN" altLang="en-US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安全需求评审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523DCD6-8AED-39D4-9EDE-379306839D23}"/>
                </a:ext>
              </a:extLst>
            </p:cNvPr>
            <p:cNvSpPr/>
            <p:nvPr/>
          </p:nvSpPr>
          <p:spPr>
            <a:xfrm>
              <a:off x="5729329" y="10167610"/>
              <a:ext cx="2322000" cy="5870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lang="zh-CN" altLang="en-US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扫描接入</a:t>
              </a:r>
              <a:r>
                <a:rPr lang="en-US" altLang="zh-CN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CI/CD</a:t>
              </a:r>
              <a:endParaRPr lang="zh-CN" altLang="en-US" sz="1800" dirty="0">
                <a:solidFill>
                  <a:srgbClr val="000000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696A1D2-F016-8519-F961-17752C9678A5}"/>
                </a:ext>
              </a:extLst>
            </p:cNvPr>
            <p:cNvSpPr/>
            <p:nvPr/>
          </p:nvSpPr>
          <p:spPr>
            <a:xfrm>
              <a:off x="5729329" y="10888792"/>
              <a:ext cx="2322000" cy="5870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lang="en-US" altLang="zh-CN" sz="1800" dirty="0"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SCA</a:t>
              </a:r>
              <a:r>
                <a:rPr lang="zh-CN" altLang="en-US" sz="1800" dirty="0"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组件风险扫描</a:t>
              </a:r>
              <a:endParaRPr lang="zh-CN" altLang="en-US" sz="1800" dirty="0">
                <a:solidFill>
                  <a:srgbClr val="000000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C4E179B-608A-7CC9-598D-E04005F441F4}"/>
                </a:ext>
              </a:extLst>
            </p:cNvPr>
            <p:cNvSpPr/>
            <p:nvPr/>
          </p:nvSpPr>
          <p:spPr>
            <a:xfrm>
              <a:off x="5729329" y="11609973"/>
              <a:ext cx="2322000" cy="5870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lang="zh-CN" altLang="en-US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镜像漏洞扫描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3BBAD50-0897-FA1E-A12F-DC8D027532EF}"/>
              </a:ext>
            </a:extLst>
          </p:cNvPr>
          <p:cNvGrpSpPr/>
          <p:nvPr/>
        </p:nvGrpSpPr>
        <p:grpSpPr>
          <a:xfrm>
            <a:off x="1384316" y="3679096"/>
            <a:ext cx="2499456" cy="3514074"/>
            <a:chOff x="1919535" y="4088951"/>
            <a:chExt cx="2499456" cy="35140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45855C3-E37C-048D-0F5A-67CE5995E5BA}"/>
                </a:ext>
              </a:extLst>
            </p:cNvPr>
            <p:cNvSpPr/>
            <p:nvPr/>
          </p:nvSpPr>
          <p:spPr>
            <a:xfrm>
              <a:off x="1919535" y="4088951"/>
              <a:ext cx="2499456" cy="35140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marL="0" marR="0" indent="0" algn="ctr" defTabSz="1219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10" name="标题 5">
              <a:extLst>
                <a:ext uri="{FF2B5EF4-FFF2-40B4-BE49-F238E27FC236}">
                  <a16:creationId xmlns:a16="http://schemas.microsoft.com/office/drawing/2014/main" id="{DECA143B-4A75-CFFE-0981-6C2CB88F8F70}"/>
                </a:ext>
              </a:extLst>
            </p:cNvPr>
            <p:cNvSpPr txBox="1"/>
            <p:nvPr/>
          </p:nvSpPr>
          <p:spPr>
            <a:xfrm>
              <a:off x="1962795" y="4159017"/>
              <a:ext cx="2416380" cy="759835"/>
            </a:xfrm>
            <a:prstGeom prst="rect">
              <a:avLst/>
            </a:prstGeom>
          </p:spPr>
          <p:txBody>
            <a:bodyPr vert="horz"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lang="zh-CN" altLang="en-US" sz="28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  <a:sym typeface="等线" panose="02010600030101010101" pitchFamily="2" charset="-122"/>
                </a:defRPr>
              </a:lvl1pPr>
            </a:lstStyle>
            <a:p>
              <a:pPr algn="ctr"/>
              <a:r>
                <a:rPr lang="zh-CN" altLang="en-US" sz="2400" b="1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运营阶段（</a:t>
              </a:r>
              <a:r>
                <a:rPr lang="en-US" altLang="zh-CN" sz="2400" b="1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C</a:t>
              </a:r>
              <a:r>
                <a:rPr lang="zh-CN" altLang="en-US" sz="2400" b="1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）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F60B3F1-ECB4-E859-BF19-572C5DC8A739}"/>
                </a:ext>
              </a:extLst>
            </p:cNvPr>
            <p:cNvSpPr/>
            <p:nvPr/>
          </p:nvSpPr>
          <p:spPr>
            <a:xfrm>
              <a:off x="2014965" y="4926065"/>
              <a:ext cx="2312039" cy="5870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169" latinLnBrk="1" hangingPunct="0"/>
              <a:r>
                <a:rPr lang="zh-CN" altLang="en-US" sz="18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两高一弱扫描</a:t>
              </a:r>
              <a:endParaRPr lang="en-US" altLang="zh-CN" sz="18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3026286-74A4-A1ED-4091-814734D95D40}"/>
                </a:ext>
              </a:extLst>
            </p:cNvPr>
            <p:cNvSpPr/>
            <p:nvPr/>
          </p:nvSpPr>
          <p:spPr>
            <a:xfrm>
              <a:off x="2014965" y="5598930"/>
              <a:ext cx="2312039" cy="5870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169" latinLnBrk="1" hangingPunct="0"/>
              <a:r>
                <a:rPr lang="zh-CN" altLang="en-US" sz="18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安全情报运营</a:t>
              </a:r>
              <a:endParaRPr lang="en-US" altLang="zh-CN" sz="18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AF8079F-B3EE-6A3D-9036-3EE634790DD6}"/>
                </a:ext>
              </a:extLst>
            </p:cNvPr>
            <p:cNvSpPr/>
            <p:nvPr/>
          </p:nvSpPr>
          <p:spPr>
            <a:xfrm>
              <a:off x="2014965" y="6271795"/>
              <a:ext cx="2312039" cy="5870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kumimoji="0" lang="zh-CN" altLang="en-US" sz="18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热补丁</a:t>
              </a:r>
              <a:r>
                <a:rPr kumimoji="0" lang="en-US" altLang="zh-CN" sz="18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/</a:t>
              </a:r>
              <a:r>
                <a:rPr kumimoji="0" lang="zh-CN" altLang="en-US" sz="18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临时加固方案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2E47397-9836-6501-1854-7991DEC629EB}"/>
                </a:ext>
              </a:extLst>
            </p:cNvPr>
            <p:cNvSpPr/>
            <p:nvPr/>
          </p:nvSpPr>
          <p:spPr>
            <a:xfrm>
              <a:off x="1929517" y="4106125"/>
              <a:ext cx="2482934" cy="3496900"/>
            </a:xfrm>
            <a:prstGeom prst="rect">
              <a:avLst/>
            </a:prstGeom>
            <a:noFill/>
            <a:ln w="19050" cap="flat">
              <a:solidFill>
                <a:srgbClr val="357CE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marL="0" marR="0" indent="0" algn="l" defTabSz="1219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9A60FE-A47E-FB47-2242-50F0D981DC8C}"/>
                </a:ext>
              </a:extLst>
            </p:cNvPr>
            <p:cNvSpPr/>
            <p:nvPr/>
          </p:nvSpPr>
          <p:spPr>
            <a:xfrm>
              <a:off x="2014965" y="6944660"/>
              <a:ext cx="2312039" cy="5870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lang="zh-CN" altLang="en-US" sz="1800" dirty="0"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工单责任人触达</a:t>
              </a:r>
              <a:endParaRPr kumimoji="0" lang="zh-CN" alt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</p:grpSp>
      <p:sp>
        <p:nvSpPr>
          <p:cNvPr id="33" name="curve-left-arrow_20582">
            <a:extLst>
              <a:ext uri="{FF2B5EF4-FFF2-40B4-BE49-F238E27FC236}">
                <a16:creationId xmlns:a16="http://schemas.microsoft.com/office/drawing/2014/main" id="{00958207-C79D-5DDC-3036-2717DBE7B997}"/>
              </a:ext>
            </a:extLst>
          </p:cNvPr>
          <p:cNvSpPr>
            <a:spLocks noChangeAspect="1"/>
          </p:cNvSpPr>
          <p:nvPr/>
        </p:nvSpPr>
        <p:spPr bwMode="auto">
          <a:xfrm rot="16200000" flipH="1">
            <a:off x="2003033" y="7152649"/>
            <a:ext cx="1147569" cy="89204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rgbClr val="357CE4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6F81C33-40FF-753F-2F4B-7504B91DADAE}"/>
              </a:ext>
            </a:extLst>
          </p:cNvPr>
          <p:cNvSpPr/>
          <p:nvPr/>
        </p:nvSpPr>
        <p:spPr>
          <a:xfrm>
            <a:off x="1928896" y="2654550"/>
            <a:ext cx="4426466" cy="809348"/>
          </a:xfrm>
          <a:prstGeom prst="rect">
            <a:avLst/>
          </a:prstGeom>
          <a:noFill/>
          <a:ln w="127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algn="ctr" defTabSz="1219200" latinLnBrk="1">
              <a:defRPr/>
            </a:pPr>
            <a:r>
              <a:rPr kumimoji="1" lang="zh-CN" altLang="en-US" b="1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内容框架</a:t>
            </a:r>
            <a:endParaRPr kumimoji="1" lang="zh-CN" altLang="en-US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3ECBEF-E754-0CB5-E5F8-23316DF987AB}"/>
              </a:ext>
            </a:extLst>
          </p:cNvPr>
          <p:cNvGrpSpPr/>
          <p:nvPr/>
        </p:nvGrpSpPr>
        <p:grpSpPr>
          <a:xfrm>
            <a:off x="1344288" y="8171544"/>
            <a:ext cx="2499456" cy="3761071"/>
            <a:chOff x="2099870" y="8581399"/>
            <a:chExt cx="2499456" cy="376107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A420F22-38CA-EAF0-79E3-46EDAFCFDC9D}"/>
                </a:ext>
              </a:extLst>
            </p:cNvPr>
            <p:cNvSpPr/>
            <p:nvPr/>
          </p:nvSpPr>
          <p:spPr>
            <a:xfrm>
              <a:off x="2099870" y="8581399"/>
              <a:ext cx="2499456" cy="376107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marL="0" marR="0" indent="0" algn="ctr" defTabSz="1219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37" name="标题 5">
              <a:extLst>
                <a:ext uri="{FF2B5EF4-FFF2-40B4-BE49-F238E27FC236}">
                  <a16:creationId xmlns:a16="http://schemas.microsoft.com/office/drawing/2014/main" id="{2692B085-43EF-9F61-0BD4-612B67A1700A}"/>
                </a:ext>
              </a:extLst>
            </p:cNvPr>
            <p:cNvSpPr txBox="1"/>
            <p:nvPr/>
          </p:nvSpPr>
          <p:spPr>
            <a:xfrm>
              <a:off x="2141409" y="8633302"/>
              <a:ext cx="2416380" cy="813128"/>
            </a:xfrm>
            <a:prstGeom prst="rect">
              <a:avLst/>
            </a:prstGeom>
          </p:spPr>
          <p:txBody>
            <a:bodyPr vert="horz"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lang="zh-CN" altLang="en-US" sz="28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  <a:sym typeface="等线" panose="02010600030101010101" pitchFamily="2" charset="-122"/>
                </a:defRPr>
              </a:lvl1pPr>
            </a:lstStyle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cs typeface="Helvetica Neue Medium"/>
                  <a:sym typeface="Helvetica Neue Medium"/>
                </a:rPr>
                <a:t>上线阶段（</a:t>
              </a:r>
              <a:r>
                <a:rPr kumimoji="1" lang="en-US" altLang="zh-CN" sz="2400" b="1" dirty="0">
                  <a:solidFill>
                    <a:schemeClr val="tx1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cs typeface="Helvetica Neue Medium"/>
                  <a:sym typeface="Helvetica Neue Medium"/>
                </a:rPr>
                <a:t>D</a:t>
              </a:r>
              <a:r>
                <a:rPr kumimoji="1" lang="zh-CN" altLang="en-US" sz="2400" b="1" dirty="0">
                  <a:solidFill>
                    <a:schemeClr val="tx1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cs typeface="Helvetica Neue Medium"/>
                  <a:sym typeface="Helvetica Neue Medium"/>
                </a:rPr>
                <a:t>）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361EB98-2276-EB78-04E7-433B04FEE21C}"/>
                </a:ext>
              </a:extLst>
            </p:cNvPr>
            <p:cNvSpPr/>
            <p:nvPr/>
          </p:nvSpPr>
          <p:spPr>
            <a:xfrm>
              <a:off x="2188599" y="9446428"/>
              <a:ext cx="2322000" cy="5870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marL="0" marR="0" indent="0" algn="ctr" defTabSz="1219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新</a:t>
              </a:r>
              <a:r>
                <a:rPr lang="zh-CN" altLang="en-US" sz="1800" dirty="0"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增</a:t>
              </a:r>
              <a:r>
                <a:rPr kumimoji="0" lang="zh-CN" altLang="en-US" sz="1800" u="none" strike="noStrike" cap="none" spc="0" normalizeH="0" baseline="0" dirty="0">
                  <a:ln>
                    <a:noFill/>
                  </a:ln>
                  <a:effectLst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资源识别扫描</a:t>
              </a:r>
              <a:endParaRPr kumimoji="0" lang="zh-CN" alt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654F6BA-D801-7C64-7434-289376E061E0}"/>
                </a:ext>
              </a:extLst>
            </p:cNvPr>
            <p:cNvSpPr/>
            <p:nvPr/>
          </p:nvSpPr>
          <p:spPr>
            <a:xfrm>
              <a:off x="2188599" y="10167610"/>
              <a:ext cx="2322000" cy="5870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lang="zh-CN" altLang="en-US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卡点测试</a:t>
              </a:r>
              <a:r>
                <a:rPr lang="en-US" altLang="zh-CN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/</a:t>
              </a:r>
              <a:r>
                <a:rPr lang="zh-CN" altLang="en-US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门禁</a:t>
              </a:r>
              <a:endParaRPr kumimoji="0" lang="zh-CN" alt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F7B62A3-E609-1D37-B7C1-F00769C62D4A}"/>
                </a:ext>
              </a:extLst>
            </p:cNvPr>
            <p:cNvSpPr/>
            <p:nvPr/>
          </p:nvSpPr>
          <p:spPr>
            <a:xfrm>
              <a:off x="2188599" y="10888792"/>
              <a:ext cx="2322000" cy="5870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lang="zh-CN" altLang="en-US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安全基线扫描</a:t>
              </a:r>
              <a:endParaRPr kumimoji="0" lang="zh-CN" alt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03B93B2-8BAD-C430-4846-227E4AF85F74}"/>
                </a:ext>
              </a:extLst>
            </p:cNvPr>
            <p:cNvSpPr/>
            <p:nvPr/>
          </p:nvSpPr>
          <p:spPr>
            <a:xfrm>
              <a:off x="2188599" y="11609973"/>
              <a:ext cx="2322000" cy="5870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lang="zh-CN" altLang="en-US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防护覆盖率扫描</a:t>
              </a:r>
            </a:p>
          </p:txBody>
        </p:sp>
      </p:grpSp>
      <p:sp>
        <p:nvSpPr>
          <p:cNvPr id="42" name="curve-left-arrow_20582">
            <a:extLst>
              <a:ext uri="{FF2B5EF4-FFF2-40B4-BE49-F238E27FC236}">
                <a16:creationId xmlns:a16="http://schemas.microsoft.com/office/drawing/2014/main" id="{569D098E-5D97-1860-9F5F-40B0B43096D7}"/>
              </a:ext>
            </a:extLst>
          </p:cNvPr>
          <p:cNvSpPr>
            <a:spLocks noChangeAspect="1"/>
          </p:cNvSpPr>
          <p:nvPr/>
        </p:nvSpPr>
        <p:spPr bwMode="auto">
          <a:xfrm rot="10800000" flipH="1">
            <a:off x="3577139" y="9963957"/>
            <a:ext cx="1147569" cy="89204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rgbClr val="357CE4"/>
          </a:solidFill>
          <a:ln>
            <a:noFill/>
          </a:ln>
        </p:spPr>
        <p:txBody>
          <a:bodyPr/>
          <a:lstStyle/>
          <a:p>
            <a:endParaRPr lang="zh-CN" altLang="en-US" sz="4400" dirty="0"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6E116E-2BDD-C10A-DD6E-EE66ACCF5CBC}"/>
              </a:ext>
            </a:extLst>
          </p:cNvPr>
          <p:cNvGrpSpPr/>
          <p:nvPr/>
        </p:nvGrpSpPr>
        <p:grpSpPr>
          <a:xfrm>
            <a:off x="4400485" y="3677707"/>
            <a:ext cx="2482934" cy="3496900"/>
            <a:chOff x="5634730" y="4087562"/>
            <a:chExt cx="2482934" cy="34969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D4EBC83-3ACF-B348-320C-84C063B986ED}"/>
                </a:ext>
              </a:extLst>
            </p:cNvPr>
            <p:cNvSpPr/>
            <p:nvPr/>
          </p:nvSpPr>
          <p:spPr>
            <a:xfrm>
              <a:off x="5634730" y="4087562"/>
              <a:ext cx="2482934" cy="3496900"/>
            </a:xfrm>
            <a:prstGeom prst="rect">
              <a:avLst/>
            </a:prstGeom>
            <a:solidFill>
              <a:srgbClr val="DEEBF8"/>
            </a:solidFill>
            <a:ln w="19050" cap="flat">
              <a:solidFill>
                <a:srgbClr val="357CE4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marL="0" marR="0" indent="0" algn="l" defTabSz="1219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  <p:sp>
          <p:nvSpPr>
            <p:cNvPr id="43" name="标题 5">
              <a:extLst>
                <a:ext uri="{FF2B5EF4-FFF2-40B4-BE49-F238E27FC236}">
                  <a16:creationId xmlns:a16="http://schemas.microsoft.com/office/drawing/2014/main" id="{2D0C7E00-44B8-B60A-EB79-9EDD41D7FB49}"/>
                </a:ext>
              </a:extLst>
            </p:cNvPr>
            <p:cNvSpPr txBox="1"/>
            <p:nvPr/>
          </p:nvSpPr>
          <p:spPr>
            <a:xfrm>
              <a:off x="5668008" y="4140455"/>
              <a:ext cx="2416380" cy="759835"/>
            </a:xfrm>
            <a:prstGeom prst="rect">
              <a:avLst/>
            </a:prstGeom>
          </p:spPr>
          <p:txBody>
            <a:bodyPr vert="horz"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lang="zh-CN" altLang="en-US" sz="28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  <a:sym typeface="等线" panose="02010600030101010101" pitchFamily="2" charset="-122"/>
                </a:defRPr>
              </a:lvl1pPr>
            </a:lstStyle>
            <a:p>
              <a:pPr algn="ctr"/>
              <a:r>
                <a:rPr lang="en-US" altLang="zh-CN" sz="2400" b="1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Review</a:t>
              </a:r>
              <a:r>
                <a:rPr lang="zh-CN" altLang="en-US" sz="2400" b="1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（</a:t>
              </a:r>
              <a:r>
                <a:rPr lang="en-US" altLang="zh-CN" sz="2400" b="1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A</a:t>
              </a:r>
              <a:r>
                <a:rPr lang="zh-CN" altLang="en-US" sz="2400" b="1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）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EFA0086-98BB-E2A9-A2B3-77DDAEEABBDC}"/>
                </a:ext>
              </a:extLst>
            </p:cNvPr>
            <p:cNvSpPr/>
            <p:nvPr/>
          </p:nvSpPr>
          <p:spPr>
            <a:xfrm>
              <a:off x="5720179" y="4907503"/>
              <a:ext cx="2312039" cy="5870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169" latinLnBrk="1" hangingPunct="0"/>
              <a:r>
                <a:rPr lang="zh-CN" altLang="en-US" sz="18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漏洞修复</a:t>
              </a:r>
              <a:endParaRPr lang="en-US" altLang="zh-CN" sz="18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2E60B57-1863-7F41-7286-28E066D2044A}"/>
                </a:ext>
              </a:extLst>
            </p:cNvPr>
            <p:cNvSpPr/>
            <p:nvPr/>
          </p:nvSpPr>
          <p:spPr>
            <a:xfrm>
              <a:off x="5720179" y="5580368"/>
              <a:ext cx="2312039" cy="5870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169" latinLnBrk="1" hangingPunct="0"/>
              <a:r>
                <a:rPr lang="zh-CN" altLang="en-US" sz="18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漏水</a:t>
              </a:r>
              <a:r>
                <a:rPr lang="en-US" altLang="zh-CN" sz="18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case</a:t>
              </a:r>
              <a:r>
                <a:rPr lang="zh-CN" altLang="en-US" sz="18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复盘</a:t>
              </a:r>
              <a:endParaRPr lang="en-US" altLang="zh-CN" sz="18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4D456A3-ACF6-5E41-98BA-4B05A5BE0262}"/>
                </a:ext>
              </a:extLst>
            </p:cNvPr>
            <p:cNvSpPr/>
            <p:nvPr/>
          </p:nvSpPr>
          <p:spPr>
            <a:xfrm>
              <a:off x="5720179" y="6253233"/>
              <a:ext cx="2312039" cy="5870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kumimoji="0" lang="zh-CN" altLang="en-US" sz="18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 panose="020B0604030504040204"/>
                </a:rPr>
                <a:t>运营策略优化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A70D20E-6B39-9535-D7BF-1A42F9D25C3E}"/>
                </a:ext>
              </a:extLst>
            </p:cNvPr>
            <p:cNvSpPr/>
            <p:nvPr/>
          </p:nvSpPr>
          <p:spPr>
            <a:xfrm>
              <a:off x="5720179" y="6926098"/>
              <a:ext cx="2312039" cy="5870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noAutofit/>
            </a:bodyPr>
            <a:lstStyle/>
            <a:p>
              <a:pPr algn="ctr" defTabSz="1219200" latinLnBrk="1" hangingPunct="0"/>
              <a:r>
                <a:rPr lang="zh-CN" altLang="en-US" sz="1800" dirty="0">
                  <a:solidFill>
                    <a:srgbClr val="0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  <a:sym typeface="Verdana"/>
                </a:rPr>
                <a:t>需求梳理研发</a:t>
              </a:r>
              <a:endParaRPr kumimoji="0" lang="zh-CN" alt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Verdana" panose="020B0604030504040204"/>
              </a:endParaRPr>
            </a:p>
          </p:txBody>
        </p:sp>
      </p:grpSp>
      <p:sp>
        <p:nvSpPr>
          <p:cNvPr id="49" name="curve-left-arrow_20582">
            <a:extLst>
              <a:ext uri="{FF2B5EF4-FFF2-40B4-BE49-F238E27FC236}">
                <a16:creationId xmlns:a16="http://schemas.microsoft.com/office/drawing/2014/main" id="{2318B190-2A94-69F3-2A2E-628AE5893153}"/>
              </a:ext>
            </a:extLst>
          </p:cNvPr>
          <p:cNvSpPr>
            <a:spLocks noChangeAspect="1"/>
          </p:cNvSpPr>
          <p:nvPr/>
        </p:nvSpPr>
        <p:spPr bwMode="auto">
          <a:xfrm rot="248716" flipH="1">
            <a:off x="3561473" y="4881385"/>
            <a:ext cx="1147569" cy="892041"/>
          </a:xfrm>
          <a:custGeom>
            <a:avLst/>
            <a:gdLst>
              <a:gd name="T0" fmla="*/ 1621 w 3509"/>
              <a:gd name="T1" fmla="*/ 2999 h 2999"/>
              <a:gd name="T2" fmla="*/ 1567 w 3509"/>
              <a:gd name="T3" fmla="*/ 2978 h 2999"/>
              <a:gd name="T4" fmla="*/ 26 w 3509"/>
              <a:gd name="T5" fmla="*/ 1561 h 2999"/>
              <a:gd name="T6" fmla="*/ 0 w 3509"/>
              <a:gd name="T7" fmla="*/ 1503 h 2999"/>
              <a:gd name="T8" fmla="*/ 26 w 3509"/>
              <a:gd name="T9" fmla="*/ 1444 h 2999"/>
              <a:gd name="T10" fmla="*/ 1567 w 3509"/>
              <a:gd name="T11" fmla="*/ 27 h 2999"/>
              <a:gd name="T12" fmla="*/ 1653 w 3509"/>
              <a:gd name="T13" fmla="*/ 13 h 2999"/>
              <a:gd name="T14" fmla="*/ 1701 w 3509"/>
              <a:gd name="T15" fmla="*/ 86 h 2999"/>
              <a:gd name="T16" fmla="*/ 1701 w 3509"/>
              <a:gd name="T17" fmla="*/ 856 h 2999"/>
              <a:gd name="T18" fmla="*/ 3509 w 3509"/>
              <a:gd name="T19" fmla="*/ 2710 h 2999"/>
              <a:gd name="T20" fmla="*/ 3502 w 3509"/>
              <a:gd name="T21" fmla="*/ 2849 h 2999"/>
              <a:gd name="T22" fmla="*/ 3424 w 3509"/>
              <a:gd name="T23" fmla="*/ 2922 h 2999"/>
              <a:gd name="T24" fmla="*/ 3344 w 3509"/>
              <a:gd name="T25" fmla="*/ 2852 h 2999"/>
              <a:gd name="T26" fmla="*/ 2061 w 3509"/>
              <a:gd name="T27" fmla="*/ 2114 h 2999"/>
              <a:gd name="T28" fmla="*/ 1701 w 3509"/>
              <a:gd name="T29" fmla="*/ 2156 h 2999"/>
              <a:gd name="T30" fmla="*/ 1701 w 3509"/>
              <a:gd name="T31" fmla="*/ 2920 h 2999"/>
              <a:gd name="T32" fmla="*/ 1653 w 3509"/>
              <a:gd name="T33" fmla="*/ 2993 h 2999"/>
              <a:gd name="T34" fmla="*/ 1621 w 3509"/>
              <a:gd name="T35" fmla="*/ 2999 h 2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09" h="2999">
                <a:moveTo>
                  <a:pt x="1621" y="2999"/>
                </a:moveTo>
                <a:cubicBezTo>
                  <a:pt x="1601" y="2999"/>
                  <a:pt x="1582" y="2992"/>
                  <a:pt x="1567" y="2978"/>
                </a:cubicBezTo>
                <a:lnTo>
                  <a:pt x="26" y="1561"/>
                </a:lnTo>
                <a:cubicBezTo>
                  <a:pt x="9" y="1546"/>
                  <a:pt x="0" y="1525"/>
                  <a:pt x="0" y="1503"/>
                </a:cubicBezTo>
                <a:cubicBezTo>
                  <a:pt x="0" y="1480"/>
                  <a:pt x="9" y="1459"/>
                  <a:pt x="26" y="1444"/>
                </a:cubicBezTo>
                <a:lnTo>
                  <a:pt x="1567" y="27"/>
                </a:lnTo>
                <a:cubicBezTo>
                  <a:pt x="1590" y="5"/>
                  <a:pt x="1624" y="0"/>
                  <a:pt x="1653" y="13"/>
                </a:cubicBezTo>
                <a:cubicBezTo>
                  <a:pt x="1682" y="25"/>
                  <a:pt x="1701" y="54"/>
                  <a:pt x="1701" y="86"/>
                </a:cubicBezTo>
                <a:lnTo>
                  <a:pt x="1701" y="856"/>
                </a:lnTo>
                <a:cubicBezTo>
                  <a:pt x="2753" y="1058"/>
                  <a:pt x="3509" y="1829"/>
                  <a:pt x="3509" y="2710"/>
                </a:cubicBezTo>
                <a:cubicBezTo>
                  <a:pt x="3509" y="2753"/>
                  <a:pt x="3507" y="2797"/>
                  <a:pt x="3502" y="2849"/>
                </a:cubicBezTo>
                <a:cubicBezTo>
                  <a:pt x="3499" y="2890"/>
                  <a:pt x="3465" y="2921"/>
                  <a:pt x="3424" y="2922"/>
                </a:cubicBezTo>
                <a:cubicBezTo>
                  <a:pt x="3384" y="2923"/>
                  <a:pt x="3349" y="2892"/>
                  <a:pt x="3344" y="2852"/>
                </a:cubicBezTo>
                <a:cubicBezTo>
                  <a:pt x="3285" y="2372"/>
                  <a:pt x="2630" y="2093"/>
                  <a:pt x="2061" y="2114"/>
                </a:cubicBezTo>
                <a:cubicBezTo>
                  <a:pt x="1934" y="2119"/>
                  <a:pt x="1813" y="2133"/>
                  <a:pt x="1701" y="2156"/>
                </a:cubicBezTo>
                <a:lnTo>
                  <a:pt x="1701" y="2920"/>
                </a:lnTo>
                <a:cubicBezTo>
                  <a:pt x="1701" y="2951"/>
                  <a:pt x="1682" y="2980"/>
                  <a:pt x="1653" y="2993"/>
                </a:cubicBezTo>
                <a:cubicBezTo>
                  <a:pt x="1643" y="2997"/>
                  <a:pt x="1632" y="2999"/>
                  <a:pt x="1621" y="2999"/>
                </a:cubicBezTo>
                <a:close/>
              </a:path>
            </a:pathLst>
          </a:custGeom>
          <a:solidFill>
            <a:srgbClr val="357CE4"/>
          </a:solidFill>
          <a:ln>
            <a:noFill/>
          </a:ln>
        </p:spPr>
        <p:txBody>
          <a:bodyPr/>
          <a:lstStyle/>
          <a:p>
            <a:endParaRPr lang="zh-CN" altLang="en-US" sz="4400" dirty="0"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sp>
        <p:nvSpPr>
          <p:cNvPr id="389" name="文本框 388">
            <a:extLst>
              <a:ext uri="{FF2B5EF4-FFF2-40B4-BE49-F238E27FC236}">
                <a16:creationId xmlns:a16="http://schemas.microsoft.com/office/drawing/2014/main" id="{8FC0173D-F67E-7B35-014C-5EB11B24C7AF}"/>
              </a:ext>
            </a:extLst>
          </p:cNvPr>
          <p:cNvSpPr txBox="1"/>
          <p:nvPr/>
        </p:nvSpPr>
        <p:spPr>
          <a:xfrm>
            <a:off x="7819335" y="11581687"/>
            <a:ext cx="693174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（未知）暴露面识别影子资产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+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运营策略</a:t>
            </a:r>
          </a:p>
        </p:txBody>
      </p:sp>
      <p:pic>
        <p:nvPicPr>
          <p:cNvPr id="391" name="图片 390" descr="图形用户界面, 网站&#10;&#10;AI 生成的内容可能不正确。">
            <a:extLst>
              <a:ext uri="{FF2B5EF4-FFF2-40B4-BE49-F238E27FC236}">
                <a16:creationId xmlns:a16="http://schemas.microsoft.com/office/drawing/2014/main" id="{EF3F580F-64FB-A308-B696-B179A0813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336" y="8077471"/>
            <a:ext cx="5536240" cy="3444114"/>
          </a:xfrm>
          <a:prstGeom prst="rect">
            <a:avLst/>
          </a:prstGeom>
        </p:spPr>
      </p:pic>
      <p:sp>
        <p:nvSpPr>
          <p:cNvPr id="392" name="文本框 391">
            <a:extLst>
              <a:ext uri="{FF2B5EF4-FFF2-40B4-BE49-F238E27FC236}">
                <a16:creationId xmlns:a16="http://schemas.microsoft.com/office/drawing/2014/main" id="{A7DC7473-66AB-3AC3-E094-FD59254A9CB7}"/>
              </a:ext>
            </a:extLst>
          </p:cNvPr>
          <p:cNvSpPr txBox="1"/>
          <p:nvPr/>
        </p:nvSpPr>
        <p:spPr>
          <a:xfrm>
            <a:off x="9548151" y="2654550"/>
            <a:ext cx="2069795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风险识别</a:t>
            </a:r>
          </a:p>
        </p:txBody>
      </p:sp>
      <p:pic>
        <p:nvPicPr>
          <p:cNvPr id="394" name="图片 393" descr="表格&#10;&#10;AI 生成的内容可能不正确。">
            <a:extLst>
              <a:ext uri="{FF2B5EF4-FFF2-40B4-BE49-F238E27FC236}">
                <a16:creationId xmlns:a16="http://schemas.microsoft.com/office/drawing/2014/main" id="{BACC8853-3537-1F58-9286-32E91D9B5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117" y="6660206"/>
            <a:ext cx="4243004" cy="1959906"/>
          </a:xfrm>
          <a:prstGeom prst="rect">
            <a:avLst/>
          </a:prstGeom>
        </p:spPr>
      </p:pic>
      <p:pic>
        <p:nvPicPr>
          <p:cNvPr id="396" name="图片 395">
            <a:extLst>
              <a:ext uri="{FF2B5EF4-FFF2-40B4-BE49-F238E27FC236}">
                <a16:creationId xmlns:a16="http://schemas.microsoft.com/office/drawing/2014/main" id="{A59F887B-E5E8-FC20-94C3-1464D30E8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117" y="3686550"/>
            <a:ext cx="4243004" cy="2089600"/>
          </a:xfrm>
          <a:prstGeom prst="rect">
            <a:avLst/>
          </a:prstGeom>
        </p:spPr>
      </p:pic>
      <p:pic>
        <p:nvPicPr>
          <p:cNvPr id="398" name="图片 39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60BAA52-904F-16FE-F7D8-AC448F74A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30" y="3674685"/>
            <a:ext cx="5536240" cy="3695273"/>
          </a:xfrm>
          <a:prstGeom prst="rect">
            <a:avLst/>
          </a:prstGeom>
        </p:spPr>
      </p:pic>
      <p:sp>
        <p:nvSpPr>
          <p:cNvPr id="384" name="文本框 383">
            <a:extLst>
              <a:ext uri="{FF2B5EF4-FFF2-40B4-BE49-F238E27FC236}">
                <a16:creationId xmlns:a16="http://schemas.microsoft.com/office/drawing/2014/main" id="{26523088-47C4-49F6-CD2C-5DC6EC8EE3CC}"/>
              </a:ext>
            </a:extLst>
          </p:cNvPr>
          <p:cNvSpPr txBox="1"/>
          <p:nvPr/>
        </p:nvSpPr>
        <p:spPr>
          <a:xfrm>
            <a:off x="7819336" y="7485757"/>
            <a:ext cx="5536240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（已知）</a:t>
            </a:r>
            <a:r>
              <a:rPr lang="zh-CN" altLang="en-US" sz="2400" dirty="0">
                <a:solidFill>
                  <a:schemeClr val="bg1"/>
                </a:solidFill>
              </a:rPr>
              <a:t>云</a:t>
            </a:r>
            <a:r>
              <a:rPr lang="en-US" altLang="zh-CN" sz="2400" dirty="0">
                <a:solidFill>
                  <a:schemeClr val="bg1"/>
                </a:solidFill>
              </a:rPr>
              <a:t>API</a:t>
            </a:r>
            <a:r>
              <a:rPr lang="zh-CN" altLang="en-US" sz="2400" dirty="0">
                <a:solidFill>
                  <a:schemeClr val="bg1"/>
                </a:solidFill>
              </a:rPr>
              <a:t>资产拉取</a:t>
            </a:r>
            <a:r>
              <a:rPr lang="en-US" altLang="zh-CN" sz="2400" dirty="0">
                <a:solidFill>
                  <a:schemeClr val="bg1"/>
                </a:solidFill>
              </a:rPr>
              <a:t>+</a:t>
            </a:r>
            <a:r>
              <a:rPr lang="zh-CN" altLang="en-US" sz="2400" dirty="0">
                <a:solidFill>
                  <a:schemeClr val="bg1"/>
                </a:solidFill>
              </a:rPr>
              <a:t>扫描任务下发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399" name="文本框 398">
            <a:extLst>
              <a:ext uri="{FF2B5EF4-FFF2-40B4-BE49-F238E27FC236}">
                <a16:creationId xmlns:a16="http://schemas.microsoft.com/office/drawing/2014/main" id="{66DE1EC9-227F-124F-DB75-6D7019895BDB}"/>
              </a:ext>
            </a:extLst>
          </p:cNvPr>
          <p:cNvSpPr txBox="1"/>
          <p:nvPr/>
        </p:nvSpPr>
        <p:spPr>
          <a:xfrm>
            <a:off x="13865117" y="5843378"/>
            <a:ext cx="4243004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资产地图识别攻击路径可行性</a:t>
            </a:r>
          </a:p>
        </p:txBody>
      </p:sp>
      <p:sp>
        <p:nvSpPr>
          <p:cNvPr id="400" name="文本框 399">
            <a:extLst>
              <a:ext uri="{FF2B5EF4-FFF2-40B4-BE49-F238E27FC236}">
                <a16:creationId xmlns:a16="http://schemas.microsoft.com/office/drawing/2014/main" id="{B51F181C-92EF-A89E-AFF1-33AB9A0F32D4}"/>
              </a:ext>
            </a:extLst>
          </p:cNvPr>
          <p:cNvSpPr txBox="1"/>
          <p:nvPr/>
        </p:nvSpPr>
        <p:spPr>
          <a:xfrm>
            <a:off x="13865117" y="8759575"/>
            <a:ext cx="4243004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漏洞可利用性及利用难度分析</a:t>
            </a:r>
          </a:p>
        </p:txBody>
      </p:sp>
      <p:sp>
        <p:nvSpPr>
          <p:cNvPr id="401" name="文本框 400">
            <a:extLst>
              <a:ext uri="{FF2B5EF4-FFF2-40B4-BE49-F238E27FC236}">
                <a16:creationId xmlns:a16="http://schemas.microsoft.com/office/drawing/2014/main" id="{8D9102D2-F082-4789-41B8-0F5B72E9C254}"/>
              </a:ext>
            </a:extLst>
          </p:cNvPr>
          <p:cNvSpPr txBox="1"/>
          <p:nvPr/>
        </p:nvSpPr>
        <p:spPr>
          <a:xfrm>
            <a:off x="13979546" y="2654550"/>
            <a:ext cx="3954927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风险降噪与优先级</a:t>
            </a:r>
          </a:p>
        </p:txBody>
      </p:sp>
      <p:sp>
        <p:nvSpPr>
          <p:cNvPr id="403" name="文本框 402">
            <a:extLst>
              <a:ext uri="{FF2B5EF4-FFF2-40B4-BE49-F238E27FC236}">
                <a16:creationId xmlns:a16="http://schemas.microsoft.com/office/drawing/2014/main" id="{5D533524-2021-AB18-27BC-9D96147AB160}"/>
              </a:ext>
            </a:extLst>
          </p:cNvPr>
          <p:cNvSpPr txBox="1"/>
          <p:nvPr/>
        </p:nvSpPr>
        <p:spPr>
          <a:xfrm>
            <a:off x="13865117" y="11473042"/>
            <a:ext cx="4575178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影响业务等级、被入侵横向影响</a:t>
            </a:r>
          </a:p>
        </p:txBody>
      </p:sp>
      <p:pic>
        <p:nvPicPr>
          <p:cNvPr id="405" name="图片 404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D5B1D85C-FA7E-547B-C95E-3A001417B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116" y="9471077"/>
            <a:ext cx="4243003" cy="1688814"/>
          </a:xfrm>
          <a:prstGeom prst="rect">
            <a:avLst/>
          </a:prstGeom>
        </p:spPr>
      </p:pic>
      <p:sp>
        <p:nvSpPr>
          <p:cNvPr id="406" name="三角形">
            <a:extLst>
              <a:ext uri="{FF2B5EF4-FFF2-40B4-BE49-F238E27FC236}">
                <a16:creationId xmlns:a16="http://schemas.microsoft.com/office/drawing/2014/main" id="{EE03D2CD-F229-E32F-36AC-8083EA979FF9}"/>
              </a:ext>
            </a:extLst>
          </p:cNvPr>
          <p:cNvSpPr/>
          <p:nvPr/>
        </p:nvSpPr>
        <p:spPr>
          <a:xfrm rot="5400000">
            <a:off x="17106832" y="7534187"/>
            <a:ext cx="2540001" cy="37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27211">
                <a:srgbClr val="FFFFFF">
                  <a:alpha val="59972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249" tIns="21249" rIns="21249" bIns="21249" anchor="ctr"/>
          <a:lstStyle/>
          <a:p>
            <a:pPr algn="ctr" defTabSz="825500">
              <a:defRPr sz="2800">
                <a:solidFill>
                  <a:srgbClr val="000000">
                    <a:alpha val="0"/>
                  </a:srgbClr>
                </a:solidFill>
              </a:defRPr>
            </a:pPr>
            <a:endParaRPr/>
          </a:p>
        </p:txBody>
      </p:sp>
      <p:sp>
        <p:nvSpPr>
          <p:cNvPr id="407" name="三角形">
            <a:extLst>
              <a:ext uri="{FF2B5EF4-FFF2-40B4-BE49-F238E27FC236}">
                <a16:creationId xmlns:a16="http://schemas.microsoft.com/office/drawing/2014/main" id="{6D016AAA-2887-643F-13F9-98C9C347C14B}"/>
              </a:ext>
            </a:extLst>
          </p:cNvPr>
          <p:cNvSpPr/>
          <p:nvPr/>
        </p:nvSpPr>
        <p:spPr>
          <a:xfrm rot="5400000" flipH="1">
            <a:off x="12326404" y="7534187"/>
            <a:ext cx="2540001" cy="37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3298">
                <a:srgbClr val="00FFFF"/>
              </a:gs>
              <a:gs pos="47656">
                <a:srgbClr val="00A2FF">
                  <a:alpha val="91232"/>
                </a:srgbClr>
              </a:gs>
              <a:gs pos="100000">
                <a:srgbClr val="7700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/>
            </a:pPr>
            <a:endParaRPr/>
          </a:p>
        </p:txBody>
      </p:sp>
      <p:sp>
        <p:nvSpPr>
          <p:cNvPr id="408" name="文本框 407">
            <a:extLst>
              <a:ext uri="{FF2B5EF4-FFF2-40B4-BE49-F238E27FC236}">
                <a16:creationId xmlns:a16="http://schemas.microsoft.com/office/drawing/2014/main" id="{C1377F25-35BE-4E3A-650C-24B5C1CA7FBF}"/>
              </a:ext>
            </a:extLst>
          </p:cNvPr>
          <p:cNvSpPr txBox="1"/>
          <p:nvPr/>
        </p:nvSpPr>
        <p:spPr>
          <a:xfrm>
            <a:off x="19556067" y="2654550"/>
            <a:ext cx="3012361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风险跟进处置</a:t>
            </a:r>
          </a:p>
        </p:txBody>
      </p:sp>
      <p:pic>
        <p:nvPicPr>
          <p:cNvPr id="410" name="图片 40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59A54A8-F53F-D243-AEF2-92498B57A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680" y="3685464"/>
            <a:ext cx="4243004" cy="2157914"/>
          </a:xfrm>
          <a:prstGeom prst="rect">
            <a:avLst/>
          </a:prstGeom>
        </p:spPr>
      </p:pic>
      <p:sp>
        <p:nvSpPr>
          <p:cNvPr id="411" name="文本框 410">
            <a:extLst>
              <a:ext uri="{FF2B5EF4-FFF2-40B4-BE49-F238E27FC236}">
                <a16:creationId xmlns:a16="http://schemas.microsoft.com/office/drawing/2014/main" id="{35DDB73C-95FA-0FBE-111C-B1C2BD6A3819}"/>
              </a:ext>
            </a:extLst>
          </p:cNvPr>
          <p:cNvSpPr txBox="1"/>
          <p:nvPr/>
        </p:nvSpPr>
        <p:spPr>
          <a:xfrm>
            <a:off x="18756679" y="5849693"/>
            <a:ext cx="4243004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高优风险工单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</a:rPr>
              <a:t>上升机制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413" name="文本框 412">
            <a:extLst>
              <a:ext uri="{FF2B5EF4-FFF2-40B4-BE49-F238E27FC236}">
                <a16:creationId xmlns:a16="http://schemas.microsoft.com/office/drawing/2014/main" id="{51680080-28B6-FFD4-E322-447272A85972}"/>
              </a:ext>
            </a:extLst>
          </p:cNvPr>
          <p:cNvSpPr txBox="1"/>
          <p:nvPr/>
        </p:nvSpPr>
        <p:spPr>
          <a:xfrm>
            <a:off x="18779457" y="8673053"/>
            <a:ext cx="4243004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常规风险平台推送</a:t>
            </a:r>
          </a:p>
        </p:txBody>
      </p:sp>
      <p:pic>
        <p:nvPicPr>
          <p:cNvPr id="415" name="图片 41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885525A-36D0-7D07-39FF-2ABD25BD1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206" y="6409539"/>
            <a:ext cx="4277506" cy="22635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0D6DE62-A758-DBF7-E3BB-48B98FE2F03E}"/>
              </a:ext>
            </a:extLst>
          </p:cNvPr>
          <p:cNvSpPr txBox="1"/>
          <p:nvPr/>
        </p:nvSpPr>
        <p:spPr>
          <a:xfrm>
            <a:off x="18801667" y="11920912"/>
            <a:ext cx="3220884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周期指标晾晒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90C2FB8-B20D-7902-DB2C-6B3082DBD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6679" y="9214678"/>
            <a:ext cx="4243002" cy="26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11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BC7AA-0EC5-5B45-2D91-F5B8B91D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081D2818-B2AD-AC54-15CB-C444241531EB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各生命周期防护重点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6CEB5FE8-7FE7-169A-09F0-BF14CCF7AC2F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AKSK</a:t>
            </a:r>
            <a:r>
              <a:rPr lang="zh-CN" altLang="en-US" dirty="0"/>
              <a:t>安全防护案例</a:t>
            </a:r>
            <a:endParaRPr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44CB5C-7217-5FED-79E0-149939D91587}"/>
              </a:ext>
            </a:extLst>
          </p:cNvPr>
          <p:cNvSpPr txBox="1"/>
          <p:nvPr/>
        </p:nvSpPr>
        <p:spPr>
          <a:xfrm>
            <a:off x="872645" y="6803067"/>
            <a:ext cx="6394430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硬编码检测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</a:rPr>
              <a:t>白盒密钥管理方案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29C3EF3-4302-046C-1981-1AB8EE4DEE3A}"/>
              </a:ext>
            </a:extLst>
          </p:cNvPr>
          <p:cNvSpPr/>
          <p:nvPr/>
        </p:nvSpPr>
        <p:spPr>
          <a:xfrm>
            <a:off x="1701653" y="2923809"/>
            <a:ext cx="4426466" cy="809348"/>
          </a:xfrm>
          <a:prstGeom prst="rect">
            <a:avLst/>
          </a:prstGeom>
          <a:noFill/>
          <a:ln w="127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algn="ctr" defTabSz="1219200" latinLnBrk="1">
              <a:defRPr/>
            </a:pPr>
            <a:r>
              <a:rPr kumimoji="1" lang="zh-CN" altLang="en-US" b="1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风险收敛</a:t>
            </a:r>
            <a:endParaRPr kumimoji="1" lang="zh-CN" altLang="en-US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CA4EEB7-9D4E-8CC1-4AA0-242160CE26C3}"/>
              </a:ext>
            </a:extLst>
          </p:cNvPr>
          <p:cNvSpPr txBox="1"/>
          <p:nvPr/>
        </p:nvSpPr>
        <p:spPr>
          <a:xfrm>
            <a:off x="1068026" y="11915543"/>
            <a:ext cx="6199049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高危权限收敛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+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主账号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治理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6459A52-D83B-1356-83F3-95EB005F272F}"/>
              </a:ext>
            </a:extLst>
          </p:cNvPr>
          <p:cNvSpPr/>
          <p:nvPr/>
        </p:nvSpPr>
        <p:spPr>
          <a:xfrm>
            <a:off x="9978767" y="2923809"/>
            <a:ext cx="4426466" cy="809348"/>
          </a:xfrm>
          <a:prstGeom prst="rect">
            <a:avLst/>
          </a:prstGeom>
          <a:noFill/>
          <a:ln w="127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algn="ctr" defTabSz="1219200" latinLnBrk="1">
              <a:defRPr/>
            </a:pPr>
            <a:r>
              <a:rPr kumimoji="1" lang="zh-CN" altLang="en-US" b="1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防护监测</a:t>
            </a:r>
            <a:endParaRPr kumimoji="1" lang="zh-CN" altLang="en-US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60EADC62-952F-007E-A8D2-117E249C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533" y="4372939"/>
            <a:ext cx="5146933" cy="2173445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6A7FE9CD-C1A8-1249-C622-9EAE43AB09A1}"/>
              </a:ext>
            </a:extLst>
          </p:cNvPr>
          <p:cNvSpPr txBox="1"/>
          <p:nvPr/>
        </p:nvSpPr>
        <p:spPr>
          <a:xfrm>
            <a:off x="9618533" y="6800215"/>
            <a:ext cx="5146933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泄漏监测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5FAC2E30-6AA4-F492-1727-B62A2191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533" y="7659938"/>
            <a:ext cx="5146933" cy="3477657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B941FA66-2935-2C95-549F-9C85F28B746B}"/>
              </a:ext>
            </a:extLst>
          </p:cNvPr>
          <p:cNvSpPr txBox="1"/>
          <p:nvPr/>
        </p:nvSpPr>
        <p:spPr>
          <a:xfrm>
            <a:off x="9618532" y="11915542"/>
            <a:ext cx="5146933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高危权限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/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黑客工具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</a:rPr>
              <a:t>异常</a:t>
            </a:r>
            <a:r>
              <a:rPr lang="en-US" altLang="zh-CN" sz="2800" dirty="0">
                <a:solidFill>
                  <a:schemeClr val="bg1"/>
                </a:solidFill>
              </a:rPr>
              <a:t>IP</a:t>
            </a:r>
            <a:r>
              <a:rPr lang="zh-CN" altLang="en-US" sz="2800" dirty="0">
                <a:solidFill>
                  <a:schemeClr val="bg1"/>
                </a:solidFill>
              </a:rPr>
              <a:t>监测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2CEC9D7-BCC1-8C4B-561D-4E8B260A6CBA}"/>
              </a:ext>
            </a:extLst>
          </p:cNvPr>
          <p:cNvSpPr/>
          <p:nvPr/>
        </p:nvSpPr>
        <p:spPr>
          <a:xfrm>
            <a:off x="18255881" y="2923809"/>
            <a:ext cx="4426466" cy="809348"/>
          </a:xfrm>
          <a:prstGeom prst="rect">
            <a:avLst/>
          </a:prstGeom>
          <a:noFill/>
          <a:ln w="127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algn="ctr" defTabSz="1219200" latinLnBrk="1">
              <a:defRPr/>
            </a:pPr>
            <a:r>
              <a:rPr kumimoji="1" lang="zh-CN" altLang="en-US" b="1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事件处置</a:t>
            </a:r>
            <a:endParaRPr kumimoji="1" lang="zh-CN" altLang="en-US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sp>
        <p:nvSpPr>
          <p:cNvPr id="2048" name="文本框 2047">
            <a:extLst>
              <a:ext uri="{FF2B5EF4-FFF2-40B4-BE49-F238E27FC236}">
                <a16:creationId xmlns:a16="http://schemas.microsoft.com/office/drawing/2014/main" id="{D552787E-C800-3777-429A-3C8C98C79C8A}"/>
              </a:ext>
            </a:extLst>
          </p:cNvPr>
          <p:cNvSpPr txBox="1"/>
          <p:nvPr/>
        </p:nvSpPr>
        <p:spPr>
          <a:xfrm>
            <a:off x="17907223" y="8772604"/>
            <a:ext cx="5146933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明确恶意动作可快速封禁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IP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049" name="文本框 2048">
            <a:extLst>
              <a:ext uri="{FF2B5EF4-FFF2-40B4-BE49-F238E27FC236}">
                <a16:creationId xmlns:a16="http://schemas.microsoft.com/office/drawing/2014/main" id="{3BBA72BF-8B72-9F6C-957B-21146B1AA8F7}"/>
              </a:ext>
            </a:extLst>
          </p:cNvPr>
          <p:cNvSpPr txBox="1"/>
          <p:nvPr/>
        </p:nvSpPr>
        <p:spPr>
          <a:xfrm>
            <a:off x="17907223" y="10669942"/>
            <a:ext cx="5146933" cy="147732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密钥托管周期轮换无业务影响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长期不使用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建议清除</a:t>
            </a:r>
          </a:p>
        </p:txBody>
      </p:sp>
      <p:sp>
        <p:nvSpPr>
          <p:cNvPr id="2051" name="三角形">
            <a:extLst>
              <a:ext uri="{FF2B5EF4-FFF2-40B4-BE49-F238E27FC236}">
                <a16:creationId xmlns:a16="http://schemas.microsoft.com/office/drawing/2014/main" id="{F89C3FF8-C308-431D-5CA4-53542E764FD8}"/>
              </a:ext>
            </a:extLst>
          </p:cNvPr>
          <p:cNvSpPr/>
          <p:nvPr/>
        </p:nvSpPr>
        <p:spPr>
          <a:xfrm rot="5400000">
            <a:off x="14700354" y="7633218"/>
            <a:ext cx="4048770" cy="78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27211">
                <a:srgbClr val="FFFFFF">
                  <a:alpha val="59972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249" tIns="21249" rIns="21249" bIns="21249" anchor="ctr"/>
          <a:lstStyle/>
          <a:p>
            <a:pPr algn="ctr" defTabSz="825500">
              <a:defRPr sz="2800">
                <a:solidFill>
                  <a:srgbClr val="000000">
                    <a:alpha val="0"/>
                  </a:srgbClr>
                </a:solidFill>
              </a:defRPr>
            </a:pPr>
            <a:endParaRPr/>
          </a:p>
        </p:txBody>
      </p:sp>
      <p:sp>
        <p:nvSpPr>
          <p:cNvPr id="2052" name="三角形">
            <a:extLst>
              <a:ext uri="{FF2B5EF4-FFF2-40B4-BE49-F238E27FC236}">
                <a16:creationId xmlns:a16="http://schemas.microsoft.com/office/drawing/2014/main" id="{A66935F7-55DC-B384-D753-D0373656EEE0}"/>
              </a:ext>
            </a:extLst>
          </p:cNvPr>
          <p:cNvSpPr/>
          <p:nvPr/>
        </p:nvSpPr>
        <p:spPr>
          <a:xfrm rot="5400000" flipH="1">
            <a:off x="6200208" y="7532166"/>
            <a:ext cx="4048770" cy="78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3298">
                <a:srgbClr val="00FFFF"/>
              </a:gs>
              <a:gs pos="47656">
                <a:srgbClr val="00A2FF">
                  <a:alpha val="91232"/>
                </a:srgbClr>
              </a:gs>
              <a:gs pos="100000">
                <a:srgbClr val="7700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/>
            </a:pPr>
            <a:endParaRPr/>
          </a:p>
        </p:txBody>
      </p:sp>
      <p:pic>
        <p:nvPicPr>
          <p:cNvPr id="2053" name="Picture 4">
            <a:extLst>
              <a:ext uri="{FF2B5EF4-FFF2-40B4-BE49-F238E27FC236}">
                <a16:creationId xmlns:a16="http://schemas.microsoft.com/office/drawing/2014/main" id="{4EA30A7A-A137-2AB6-7E44-CF7B97D7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2091" y="9642678"/>
            <a:ext cx="6297195" cy="6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图片 2055">
            <a:extLst>
              <a:ext uri="{FF2B5EF4-FFF2-40B4-BE49-F238E27FC236}">
                <a16:creationId xmlns:a16="http://schemas.microsoft.com/office/drawing/2014/main" id="{C2DD5E45-1AA8-CE07-3774-28975B15A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7338" y="3962122"/>
            <a:ext cx="5346700" cy="4584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08E200-4D48-EDAF-C07C-5540A207A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991" y="7528916"/>
            <a:ext cx="4810087" cy="41903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CA09A2-6D84-EF4B-0490-43E9D83F85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616" y="4091609"/>
            <a:ext cx="5128193" cy="217344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B19A50-F07C-2AC6-1622-4F36BB6C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926" y="4372939"/>
            <a:ext cx="2822303" cy="23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462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63CFE-011A-7752-2F90-56590BF2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5FD71B5-B249-5299-94A3-B617F7136347}"/>
              </a:ext>
            </a:extLst>
          </p:cNvPr>
          <p:cNvCxnSpPr>
            <a:cxnSpLocks/>
          </p:cNvCxnSpPr>
          <p:nvPr/>
        </p:nvCxnSpPr>
        <p:spPr>
          <a:xfrm>
            <a:off x="3754295" y="7135383"/>
            <a:ext cx="1371438" cy="0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8FBB5173-AD7B-44F2-C02F-C509F8AB3E3A}"/>
              </a:ext>
            </a:extLst>
          </p:cNvPr>
          <p:cNvCxnSpPr>
            <a:cxnSpLocks/>
          </p:cNvCxnSpPr>
          <p:nvPr/>
        </p:nvCxnSpPr>
        <p:spPr>
          <a:xfrm>
            <a:off x="3872394" y="9292960"/>
            <a:ext cx="1369557" cy="0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C55D7D88-B88E-0EE9-16C8-6FAA122983A5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链接“资产”、“策略”、“流程”、“人员”、“系统”形成合力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56CCD16C-EFD3-BC0C-C788-687A26C736E9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745218" y="689648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协同助力安全运营提效</a:t>
            </a:r>
            <a:endParaRPr dirty="0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1F888508-4D19-E025-36CA-1E482F071E55}"/>
              </a:ext>
            </a:extLst>
          </p:cNvPr>
          <p:cNvSpPr/>
          <p:nvPr/>
        </p:nvSpPr>
        <p:spPr>
          <a:xfrm>
            <a:off x="8811321" y="6394039"/>
            <a:ext cx="7245451" cy="4808595"/>
          </a:xfrm>
          <a:prstGeom prst="diamond">
            <a:avLst/>
          </a:prstGeom>
          <a:solidFill>
            <a:srgbClr val="076ACD"/>
          </a:solidFill>
          <a:ln w="25400" cap="sq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4AB37B42-2DBF-FCC6-456C-DB518B6534E7}"/>
              </a:ext>
            </a:extLst>
          </p:cNvPr>
          <p:cNvSpPr/>
          <p:nvPr/>
        </p:nvSpPr>
        <p:spPr>
          <a:xfrm>
            <a:off x="8811321" y="4707110"/>
            <a:ext cx="7245451" cy="4808595"/>
          </a:xfrm>
          <a:prstGeom prst="diamond">
            <a:avLst/>
          </a:prstGeom>
          <a:solidFill>
            <a:srgbClr val="359EFF"/>
          </a:solidFill>
          <a:ln w="25400" cap="sq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AFFE4E-0BCE-5690-D5D1-1D19BC5CF794}"/>
              </a:ext>
            </a:extLst>
          </p:cNvPr>
          <p:cNvSpPr txBox="1"/>
          <p:nvPr/>
        </p:nvSpPr>
        <p:spPr>
          <a:xfrm>
            <a:off x="11213201" y="9515705"/>
            <a:ext cx="2441692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面向风险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C1EFA-0A78-04D1-98FE-D8FF20A68BC0}"/>
              </a:ext>
            </a:extLst>
          </p:cNvPr>
          <p:cNvSpPr txBox="1"/>
          <p:nvPr/>
        </p:nvSpPr>
        <p:spPr>
          <a:xfrm>
            <a:off x="11213201" y="6680521"/>
            <a:ext cx="2441692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面向对抗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434C059E-CA31-2D21-CAB9-0DEDAE94334D}"/>
              </a:ext>
            </a:extLst>
          </p:cNvPr>
          <p:cNvCxnSpPr>
            <a:cxnSpLocks/>
          </p:cNvCxnSpPr>
          <p:nvPr/>
        </p:nvCxnSpPr>
        <p:spPr>
          <a:xfrm>
            <a:off x="9628094" y="5538102"/>
            <a:ext cx="0" cy="1573306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6ACB1424-B3E5-007A-4879-DEF6FE319F86}"/>
              </a:ext>
            </a:extLst>
          </p:cNvPr>
          <p:cNvCxnSpPr>
            <a:cxnSpLocks/>
          </p:cNvCxnSpPr>
          <p:nvPr/>
        </p:nvCxnSpPr>
        <p:spPr>
          <a:xfrm>
            <a:off x="12443012" y="3964796"/>
            <a:ext cx="0" cy="1573306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9F1EC41-EE86-D356-496F-F8E61744ECB4}"/>
              </a:ext>
            </a:extLst>
          </p:cNvPr>
          <p:cNvCxnSpPr>
            <a:cxnSpLocks/>
          </p:cNvCxnSpPr>
          <p:nvPr/>
        </p:nvCxnSpPr>
        <p:spPr>
          <a:xfrm>
            <a:off x="15123459" y="5538102"/>
            <a:ext cx="0" cy="1573306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B5E004A-06D0-E40D-3DD8-788F779FCE3D}"/>
              </a:ext>
            </a:extLst>
          </p:cNvPr>
          <p:cNvSpPr txBox="1"/>
          <p:nvPr/>
        </p:nvSpPr>
        <p:spPr>
          <a:xfrm>
            <a:off x="8470234" y="4401335"/>
            <a:ext cx="2315720" cy="104643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协同安全能力进行提效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36289F-04BA-C991-5DCF-DA050CB7E615}"/>
              </a:ext>
            </a:extLst>
          </p:cNvPr>
          <p:cNvSpPr txBox="1"/>
          <p:nvPr/>
        </p:nvSpPr>
        <p:spPr>
          <a:xfrm>
            <a:off x="11339173" y="2863937"/>
            <a:ext cx="2315720" cy="104643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协同安全数据提供决策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C80AE4-2FA1-BD67-AA0D-68EF627C6F0F}"/>
              </a:ext>
            </a:extLst>
          </p:cNvPr>
          <p:cNvSpPr txBox="1"/>
          <p:nvPr/>
        </p:nvSpPr>
        <p:spPr>
          <a:xfrm>
            <a:off x="14100071" y="4322342"/>
            <a:ext cx="2315720" cy="104643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协同运营能力作为交付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B8FF8644-9E97-F355-8F62-861E6F131CDF}"/>
              </a:ext>
            </a:extLst>
          </p:cNvPr>
          <p:cNvCxnSpPr>
            <a:cxnSpLocks/>
          </p:cNvCxnSpPr>
          <p:nvPr/>
        </p:nvCxnSpPr>
        <p:spPr>
          <a:xfrm>
            <a:off x="6293224" y="7111407"/>
            <a:ext cx="2378716" cy="0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菱形 20">
            <a:extLst>
              <a:ext uri="{FF2B5EF4-FFF2-40B4-BE49-F238E27FC236}">
                <a16:creationId xmlns:a16="http://schemas.microsoft.com/office/drawing/2014/main" id="{D9DDB4F9-5DB0-BBCB-DB90-D8A898FA3300}"/>
              </a:ext>
            </a:extLst>
          </p:cNvPr>
          <p:cNvSpPr/>
          <p:nvPr/>
        </p:nvSpPr>
        <p:spPr>
          <a:xfrm>
            <a:off x="4745218" y="6473447"/>
            <a:ext cx="1922518" cy="1275919"/>
          </a:xfrm>
          <a:prstGeom prst="diamond">
            <a:avLst/>
          </a:prstGeom>
          <a:solidFill>
            <a:srgbClr val="176589"/>
          </a:solidFill>
          <a:ln w="25400" cap="sq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35C7E2E8-7E33-8A0C-642A-2960C366769F}"/>
              </a:ext>
            </a:extLst>
          </p:cNvPr>
          <p:cNvCxnSpPr>
            <a:cxnSpLocks/>
          </p:cNvCxnSpPr>
          <p:nvPr/>
        </p:nvCxnSpPr>
        <p:spPr>
          <a:xfrm>
            <a:off x="6409442" y="9268984"/>
            <a:ext cx="2378716" cy="0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菱形 22">
            <a:extLst>
              <a:ext uri="{FF2B5EF4-FFF2-40B4-BE49-F238E27FC236}">
                <a16:creationId xmlns:a16="http://schemas.microsoft.com/office/drawing/2014/main" id="{DABE103B-583E-B606-21F2-AE2B4CE58E4F}"/>
              </a:ext>
            </a:extLst>
          </p:cNvPr>
          <p:cNvSpPr/>
          <p:nvPr/>
        </p:nvSpPr>
        <p:spPr>
          <a:xfrm>
            <a:off x="4861436" y="8631024"/>
            <a:ext cx="1922518" cy="127591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25400" cap="sq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2A1DE61-A47B-7EF2-D660-4ECAA8F9507C}"/>
              </a:ext>
            </a:extLst>
          </p:cNvPr>
          <p:cNvSpPr txBox="1"/>
          <p:nvPr/>
        </p:nvSpPr>
        <p:spPr>
          <a:xfrm>
            <a:off x="5499530" y="8899651"/>
            <a:ext cx="64632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538D72-ACB2-DEA9-290F-628D96DEA9B9}"/>
              </a:ext>
            </a:extLst>
          </p:cNvPr>
          <p:cNvSpPr txBox="1"/>
          <p:nvPr/>
        </p:nvSpPr>
        <p:spPr>
          <a:xfrm>
            <a:off x="5383312" y="6708554"/>
            <a:ext cx="64632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面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1B712629-48CC-A8AE-482F-94112531CFBF}"/>
              </a:ext>
            </a:extLst>
          </p:cNvPr>
          <p:cNvCxnSpPr>
            <a:cxnSpLocks/>
          </p:cNvCxnSpPr>
          <p:nvPr/>
        </p:nvCxnSpPr>
        <p:spPr>
          <a:xfrm>
            <a:off x="16149625" y="7063789"/>
            <a:ext cx="2378716" cy="0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9AEDFCC2-C993-51CE-00D8-9D274E576E81}"/>
              </a:ext>
            </a:extLst>
          </p:cNvPr>
          <p:cNvCxnSpPr>
            <a:cxnSpLocks/>
          </p:cNvCxnSpPr>
          <p:nvPr/>
        </p:nvCxnSpPr>
        <p:spPr>
          <a:xfrm>
            <a:off x="16265843" y="9221366"/>
            <a:ext cx="2378716" cy="0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B67BEAB-84C8-26D2-6CF8-DE7305B59887}"/>
              </a:ext>
            </a:extLst>
          </p:cNvPr>
          <p:cNvSpPr/>
          <p:nvPr/>
        </p:nvSpPr>
        <p:spPr>
          <a:xfrm>
            <a:off x="3197780" y="3708220"/>
            <a:ext cx="5217458" cy="2698184"/>
          </a:xfrm>
          <a:prstGeom prst="rect">
            <a:avLst/>
          </a:prstGeom>
          <a:solidFill>
            <a:srgbClr val="F3F6F7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475E409-8D75-B070-F398-408CEF471936}"/>
              </a:ext>
            </a:extLst>
          </p:cNvPr>
          <p:cNvSpPr/>
          <p:nvPr/>
        </p:nvSpPr>
        <p:spPr>
          <a:xfrm>
            <a:off x="3190520" y="3704803"/>
            <a:ext cx="5224718" cy="553996"/>
          </a:xfrm>
          <a:prstGeom prst="rect">
            <a:avLst/>
          </a:prstGeom>
          <a:solidFill>
            <a:srgbClr val="176589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运营完备，提升安全水位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DBB23A4-B184-A0C0-EE17-9A08929B248C}"/>
              </a:ext>
            </a:extLst>
          </p:cNvPr>
          <p:cNvSpPr txBox="1"/>
          <p:nvPr/>
        </p:nvSpPr>
        <p:spPr>
          <a:xfrm>
            <a:off x="3644603" y="4446222"/>
            <a:ext cx="4336522" cy="172354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打造简单点管理</a:t>
            </a:r>
            <a:r>
              <a:rPr lang="zh-CN" altLang="en-US" sz="2000" dirty="0">
                <a:solidFill>
                  <a:srgbClr val="C00000"/>
                </a:solidFill>
              </a:rPr>
              <a:t>平面</a:t>
            </a:r>
            <a:r>
              <a:rPr lang="zh-CN" altLang="en-US" sz="2000" dirty="0"/>
              <a:t>。对于绝大部分企业而言，安全攻击数量高、面临攻击水平也更高。需要在安全整体视角上做“熵减”，关注需高优先级处理的事件行为。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49E7564-ECC1-2309-FDC4-956619F64635}"/>
              </a:ext>
            </a:extLst>
          </p:cNvPr>
          <p:cNvSpPr/>
          <p:nvPr/>
        </p:nvSpPr>
        <p:spPr>
          <a:xfrm>
            <a:off x="3231301" y="9977403"/>
            <a:ext cx="5217458" cy="2698184"/>
          </a:xfrm>
          <a:prstGeom prst="rect">
            <a:avLst/>
          </a:prstGeom>
          <a:solidFill>
            <a:srgbClr val="F3F6F7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1DFC152-97F0-6159-4C1C-90DB8B847395}"/>
              </a:ext>
            </a:extLst>
          </p:cNvPr>
          <p:cNvSpPr/>
          <p:nvPr/>
        </p:nvSpPr>
        <p:spPr>
          <a:xfrm>
            <a:off x="3224041" y="9973986"/>
            <a:ext cx="5224718" cy="553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日志应收尽收，但需降本增效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F030C15-2CE5-478A-617E-EC7099A19BE8}"/>
              </a:ext>
            </a:extLst>
          </p:cNvPr>
          <p:cNvSpPr txBox="1"/>
          <p:nvPr/>
        </p:nvSpPr>
        <p:spPr>
          <a:xfrm>
            <a:off x="3644602" y="10611944"/>
            <a:ext cx="4336523" cy="203132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需要建设更全面的收集和存储能力。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如果“零散”地为业务增加检测、防护设备，但日志未进行集中化管理，那么庞大的设备群将会加重安全工作负担，也容易错失日志中的关键信息。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0C26E11-96DD-3CEB-6F4D-E0A81C128CD6}"/>
              </a:ext>
            </a:extLst>
          </p:cNvPr>
          <p:cNvSpPr txBox="1"/>
          <p:nvPr/>
        </p:nvSpPr>
        <p:spPr>
          <a:xfrm>
            <a:off x="2540822" y="8988841"/>
            <a:ext cx="1261882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全面化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359AC02-BCD7-2F6B-F397-CD8B3528C232}"/>
              </a:ext>
            </a:extLst>
          </p:cNvPr>
          <p:cNvSpPr txBox="1"/>
          <p:nvPr/>
        </p:nvSpPr>
        <p:spPr>
          <a:xfrm>
            <a:off x="2492413" y="6813601"/>
            <a:ext cx="1261882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系统化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54198E-E152-8ACC-6354-87D5A455AEF7}"/>
              </a:ext>
            </a:extLst>
          </p:cNvPr>
          <p:cNvSpPr txBox="1"/>
          <p:nvPr/>
        </p:nvSpPr>
        <p:spPr>
          <a:xfrm>
            <a:off x="7249099" y="8647159"/>
            <a:ext cx="902809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积累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BA76BF9-80CA-B663-857A-ABE2E07A061D}"/>
              </a:ext>
            </a:extLst>
          </p:cNvPr>
          <p:cNvSpPr txBox="1"/>
          <p:nvPr/>
        </p:nvSpPr>
        <p:spPr>
          <a:xfrm>
            <a:off x="7200690" y="6471919"/>
            <a:ext cx="902809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融合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6A57262-E875-8452-E429-FCB7472C4517}"/>
              </a:ext>
            </a:extLst>
          </p:cNvPr>
          <p:cNvSpPr txBox="1"/>
          <p:nvPr/>
        </p:nvSpPr>
        <p:spPr>
          <a:xfrm>
            <a:off x="16830511" y="8547985"/>
            <a:ext cx="902809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加强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667A6B7-2A3F-2B58-8D4F-69696D708A2E}"/>
              </a:ext>
            </a:extLst>
          </p:cNvPr>
          <p:cNvSpPr txBox="1"/>
          <p:nvPr/>
        </p:nvSpPr>
        <p:spPr>
          <a:xfrm>
            <a:off x="16782102" y="6372745"/>
            <a:ext cx="902809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构建</a:t>
            </a:r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E500A683-71F7-4F35-E0DF-572BE853ED3F}"/>
              </a:ext>
            </a:extLst>
          </p:cNvPr>
          <p:cNvCxnSpPr>
            <a:cxnSpLocks/>
          </p:cNvCxnSpPr>
          <p:nvPr/>
        </p:nvCxnSpPr>
        <p:spPr>
          <a:xfrm>
            <a:off x="20006657" y="7111407"/>
            <a:ext cx="1371438" cy="0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4C5298A-EEF5-2721-C148-72E8DE7FBA95}"/>
              </a:ext>
            </a:extLst>
          </p:cNvPr>
          <p:cNvCxnSpPr>
            <a:cxnSpLocks/>
          </p:cNvCxnSpPr>
          <p:nvPr/>
        </p:nvCxnSpPr>
        <p:spPr>
          <a:xfrm>
            <a:off x="20124756" y="9268984"/>
            <a:ext cx="1369557" cy="0"/>
          </a:xfrm>
          <a:prstGeom prst="line">
            <a:avLst/>
          </a:prstGeom>
          <a:noFill/>
          <a:ln w="25400" cap="flat">
            <a:solidFill>
              <a:srgbClr val="359EFF"/>
            </a:solidFill>
            <a:prstDash val="dash"/>
            <a:miter lim="800000"/>
            <a:head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DB7B89F-275E-04AC-8A3E-8777D2EF2B35}"/>
              </a:ext>
            </a:extLst>
          </p:cNvPr>
          <p:cNvSpPr txBox="1"/>
          <p:nvPr/>
        </p:nvSpPr>
        <p:spPr>
          <a:xfrm>
            <a:off x="21424314" y="8922609"/>
            <a:ext cx="1261882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增强化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20CC70B-4902-1EC9-1EF1-31C9CE47247D}"/>
              </a:ext>
            </a:extLst>
          </p:cNvPr>
          <p:cNvSpPr txBox="1"/>
          <p:nvPr/>
        </p:nvSpPr>
        <p:spPr>
          <a:xfrm>
            <a:off x="21375905" y="6747369"/>
            <a:ext cx="1261882" cy="6155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chemeClr val="bg1"/>
                </a:solidFill>
              </a:rPr>
              <a:t>综合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化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761B61D-3A34-6299-0436-F9C9A9B39430}"/>
              </a:ext>
            </a:extLst>
          </p:cNvPr>
          <p:cNvSpPr/>
          <p:nvPr/>
        </p:nvSpPr>
        <p:spPr>
          <a:xfrm>
            <a:off x="16496800" y="9969032"/>
            <a:ext cx="5217458" cy="2698184"/>
          </a:xfrm>
          <a:prstGeom prst="rect">
            <a:avLst/>
          </a:prstGeom>
          <a:solidFill>
            <a:srgbClr val="F3F6F7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181CB30-1CD4-9504-14C9-63F1EDF8020A}"/>
              </a:ext>
            </a:extLst>
          </p:cNvPr>
          <p:cNvSpPr/>
          <p:nvPr/>
        </p:nvSpPr>
        <p:spPr>
          <a:xfrm>
            <a:off x="16489540" y="9965615"/>
            <a:ext cx="5224718" cy="553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加强检测，构建有效性验证能力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7EA2979-D01B-53D1-08DF-7F22461775D0}"/>
              </a:ext>
            </a:extLst>
          </p:cNvPr>
          <p:cNvSpPr txBox="1"/>
          <p:nvPr/>
        </p:nvSpPr>
        <p:spPr>
          <a:xfrm>
            <a:off x="16910101" y="10603573"/>
            <a:ext cx="4336523" cy="14157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引入外部能力或验证能力。</a:t>
            </a:r>
            <a:r>
              <a:rPr lang="zh-CN" altLang="en-US" sz="2000" dirty="0"/>
              <a:t>在实战中检验防护体系的完备性，加强检测和防护体系。在应对突发事件时原有体系是否依旧能平稳运行。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7" name="菱形 26">
            <a:extLst>
              <a:ext uri="{FF2B5EF4-FFF2-40B4-BE49-F238E27FC236}">
                <a16:creationId xmlns:a16="http://schemas.microsoft.com/office/drawing/2014/main" id="{59B19234-5FED-9E0B-C055-2DA0CE48A5CE}"/>
              </a:ext>
            </a:extLst>
          </p:cNvPr>
          <p:cNvSpPr/>
          <p:nvPr/>
        </p:nvSpPr>
        <p:spPr>
          <a:xfrm>
            <a:off x="18200357" y="8698067"/>
            <a:ext cx="1922518" cy="127591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 w="25400" cap="sq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6" name="菱形 25">
            <a:extLst>
              <a:ext uri="{FF2B5EF4-FFF2-40B4-BE49-F238E27FC236}">
                <a16:creationId xmlns:a16="http://schemas.microsoft.com/office/drawing/2014/main" id="{7087790E-04B3-245E-351A-933DD421474D}"/>
              </a:ext>
            </a:extLst>
          </p:cNvPr>
          <p:cNvSpPr/>
          <p:nvPr/>
        </p:nvSpPr>
        <p:spPr>
          <a:xfrm>
            <a:off x="18084139" y="6540490"/>
            <a:ext cx="1922518" cy="1275919"/>
          </a:xfrm>
          <a:prstGeom prst="diamond">
            <a:avLst/>
          </a:prstGeom>
          <a:solidFill>
            <a:srgbClr val="176589"/>
          </a:solidFill>
          <a:ln w="25400" cap="sq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EBE7AED-2575-EC5A-606A-B544F3257BEB}"/>
              </a:ext>
            </a:extLst>
          </p:cNvPr>
          <p:cNvSpPr txBox="1"/>
          <p:nvPr/>
        </p:nvSpPr>
        <p:spPr>
          <a:xfrm>
            <a:off x="18838451" y="8966694"/>
            <a:ext cx="64632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E6B82A-E902-C9FC-F612-AD5B497783A4}"/>
              </a:ext>
            </a:extLst>
          </p:cNvPr>
          <p:cNvSpPr txBox="1"/>
          <p:nvPr/>
        </p:nvSpPr>
        <p:spPr>
          <a:xfrm>
            <a:off x="18722233" y="6775597"/>
            <a:ext cx="646329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体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4AE1FB-055E-2FE2-0873-E44B50C121CE}"/>
              </a:ext>
            </a:extLst>
          </p:cNvPr>
          <p:cNvSpPr/>
          <p:nvPr/>
        </p:nvSpPr>
        <p:spPr>
          <a:xfrm>
            <a:off x="16509038" y="3699162"/>
            <a:ext cx="5217458" cy="2698184"/>
          </a:xfrm>
          <a:prstGeom prst="rect">
            <a:avLst/>
          </a:prstGeom>
          <a:solidFill>
            <a:srgbClr val="F3F6F7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1409632-95E1-A1C1-FF64-4AA565EDAF67}"/>
              </a:ext>
            </a:extLst>
          </p:cNvPr>
          <p:cNvSpPr/>
          <p:nvPr/>
        </p:nvSpPr>
        <p:spPr>
          <a:xfrm>
            <a:off x="16501778" y="3695745"/>
            <a:ext cx="5224718" cy="553996"/>
          </a:xfrm>
          <a:prstGeom prst="rect">
            <a:avLst/>
          </a:prstGeom>
          <a:solidFill>
            <a:srgbClr val="176589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内外融汇，对抗风险，安全护航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AB6B7F7-5296-CAFC-8C7B-3CCF4B1DBFA4}"/>
              </a:ext>
            </a:extLst>
          </p:cNvPr>
          <p:cNvSpPr txBox="1"/>
          <p:nvPr/>
        </p:nvSpPr>
        <p:spPr>
          <a:xfrm>
            <a:off x="16955861" y="4437164"/>
            <a:ext cx="4336522" cy="172354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融合好内外部的安全能力，协力对抗</a:t>
            </a:r>
            <a:r>
              <a:rPr lang="zh-CN" altLang="en-US" sz="2000" dirty="0"/>
              <a:t>。以</a:t>
            </a:r>
            <a:r>
              <a:rPr lang="en-US" altLang="zh-CN" sz="2000" dirty="0"/>
              <a:t>2024</a:t>
            </a:r>
            <a:r>
              <a:rPr lang="zh-CN" altLang="en-US" sz="2000" dirty="0"/>
              <a:t>年态势来看，对抗风险本质是对抗“人”，企业需要考虑如何将内外部能力更好的融入到安全流程中。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</p:spTree>
    <p:extLst>
      <p:ext uri="{BB962C8B-B14F-4D97-AF65-F5344CB8AC3E}">
        <p14:creationId xmlns:p14="http://schemas.microsoft.com/office/powerpoint/2010/main" val="28555498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976F2-79DA-AD99-59D8-C9B7C9141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FD5B58E6-D328-5F04-C788-F4C3DC3B7FAF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告警降噪、事件捕捉、智能交互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818EB500-3C5F-2DF1-A912-CB27FFD75004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赋能基础运营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79B9DA-91E1-DEE2-1869-C7EC3AF35F29}"/>
              </a:ext>
            </a:extLst>
          </p:cNvPr>
          <p:cNvSpPr/>
          <p:nvPr/>
        </p:nvSpPr>
        <p:spPr>
          <a:xfrm>
            <a:off x="1492624" y="2771605"/>
            <a:ext cx="13124329" cy="615551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嵌入式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AI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安全助手，解决溯源排查难、处理效率低等痛点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B17300-C221-7D5C-746C-58ABE09854DE}"/>
              </a:ext>
            </a:extLst>
          </p:cNvPr>
          <p:cNvSpPr/>
          <p:nvPr/>
        </p:nvSpPr>
        <p:spPr>
          <a:xfrm>
            <a:off x="1492624" y="3987373"/>
            <a:ext cx="13124329" cy="2646876"/>
          </a:xfrm>
          <a:prstGeom prst="rect">
            <a:avLst/>
          </a:prstGeom>
          <a:solidFill>
            <a:srgbClr val="F5F5F5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342900" marR="0" indent="-3429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安全问答：为用户提供实时的安全咨询，包括：安全解决方案、产品使用、告警解释等；</a:t>
            </a:r>
          </a:p>
          <a:p>
            <a:pPr marL="342900" marR="0" indent="-3429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告警分析：提供告警分析总结、查看影响范围、攻击路径、操作指引等功能；</a:t>
            </a:r>
          </a:p>
          <a:p>
            <a:pPr marL="342900" marR="0" indent="-3429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自动溯源：通过</a:t>
            </a:r>
            <a:r>
              <a:rPr kumimoji="0" lang="en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AI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针对告警上下文自动关联分析，提供查看影响范围、告警处置等操作；</a:t>
            </a:r>
          </a:p>
          <a:p>
            <a:pPr marL="342900" marR="0" indent="-342900" algn="l" defTabSz="18288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编排处置：通过</a:t>
            </a:r>
            <a:r>
              <a:rPr kumimoji="0" lang="en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AI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实现自然语言生成，如生成安全策略、生成日志检索、生成安全报告等内容；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B63C94-C9F5-D525-03DB-567018D15210}"/>
              </a:ext>
            </a:extLst>
          </p:cNvPr>
          <p:cNvSpPr/>
          <p:nvPr/>
        </p:nvSpPr>
        <p:spPr>
          <a:xfrm>
            <a:off x="1492624" y="7234467"/>
            <a:ext cx="2043952" cy="553996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AI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能力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67186C-6332-474D-9FAE-33EC6CF49CDA}"/>
              </a:ext>
            </a:extLst>
          </p:cNvPr>
          <p:cNvSpPr/>
          <p:nvPr/>
        </p:nvSpPr>
        <p:spPr>
          <a:xfrm>
            <a:off x="4260851" y="7234466"/>
            <a:ext cx="2043952" cy="553996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功能场景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05F557-85DB-DF2E-C637-8B49AE279214}"/>
              </a:ext>
            </a:extLst>
          </p:cNvPr>
          <p:cNvSpPr/>
          <p:nvPr/>
        </p:nvSpPr>
        <p:spPr>
          <a:xfrm>
            <a:off x="7093256" y="7234466"/>
            <a:ext cx="7523696" cy="553996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云安全中心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&amp;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 主机安全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–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AI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赋能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04C0FA-7E15-180A-D289-91DE45AC7308}"/>
              </a:ext>
            </a:extLst>
          </p:cNvPr>
          <p:cNvSpPr/>
          <p:nvPr/>
        </p:nvSpPr>
        <p:spPr>
          <a:xfrm>
            <a:off x="1492624" y="8216153"/>
            <a:ext cx="2043952" cy="4316506"/>
          </a:xfrm>
          <a:prstGeom prst="rect">
            <a:avLst/>
          </a:prstGeom>
          <a:noFill/>
          <a:ln w="25400" cap="flat">
            <a:solidFill>
              <a:srgbClr val="04A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90B7BB-658F-1293-BF12-3F1F1FF78D65}"/>
              </a:ext>
            </a:extLst>
          </p:cNvPr>
          <p:cNvSpPr txBox="1"/>
          <p:nvPr/>
        </p:nvSpPr>
        <p:spPr>
          <a:xfrm>
            <a:off x="1535006" y="8773969"/>
            <a:ext cx="1959188" cy="320087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Deepseek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bg1"/>
                </a:solidFill>
              </a:rPr>
              <a:t>+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混元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bg1"/>
                </a:solidFill>
              </a:rPr>
              <a:t>+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bg1"/>
                </a:solidFill>
              </a:rPr>
              <a:t>RAG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bg1"/>
                </a:solidFill>
              </a:rPr>
              <a:t>+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Agent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370A02-A054-7CD7-76C9-87CE283FDB50}"/>
              </a:ext>
            </a:extLst>
          </p:cNvPr>
          <p:cNvSpPr/>
          <p:nvPr/>
        </p:nvSpPr>
        <p:spPr>
          <a:xfrm>
            <a:off x="4260851" y="8240763"/>
            <a:ext cx="2043952" cy="4316506"/>
          </a:xfrm>
          <a:prstGeom prst="rect">
            <a:avLst/>
          </a:prstGeom>
          <a:noFill/>
          <a:ln w="25400" cap="flat">
            <a:solidFill>
              <a:srgbClr val="04A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14" name="三角形">
            <a:extLst>
              <a:ext uri="{FF2B5EF4-FFF2-40B4-BE49-F238E27FC236}">
                <a16:creationId xmlns:a16="http://schemas.microsoft.com/office/drawing/2014/main" id="{8B8F1B01-EC4F-D2DC-D9B9-ACDB5D18CECC}"/>
              </a:ext>
            </a:extLst>
          </p:cNvPr>
          <p:cNvSpPr/>
          <p:nvPr/>
        </p:nvSpPr>
        <p:spPr>
          <a:xfrm rot="5400000">
            <a:off x="6055312" y="10141528"/>
            <a:ext cx="1287435" cy="51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27211">
                <a:srgbClr val="FFFFFF">
                  <a:alpha val="59972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249" tIns="21249" rIns="21249" bIns="21249" anchor="ctr"/>
          <a:lstStyle/>
          <a:p>
            <a:pPr algn="ctr" defTabSz="825500">
              <a:defRPr sz="2800">
                <a:solidFill>
                  <a:srgbClr val="000000">
                    <a:alpha val="0"/>
                  </a:srgbClr>
                </a:solidFill>
              </a:defRPr>
            </a:pPr>
            <a:endParaRPr sz="2800"/>
          </a:p>
        </p:txBody>
      </p:sp>
      <p:sp>
        <p:nvSpPr>
          <p:cNvPr id="15" name="三角形">
            <a:extLst>
              <a:ext uri="{FF2B5EF4-FFF2-40B4-BE49-F238E27FC236}">
                <a16:creationId xmlns:a16="http://schemas.microsoft.com/office/drawing/2014/main" id="{F34EB2AD-024C-AF2B-37FC-31C84F1F4E28}"/>
              </a:ext>
            </a:extLst>
          </p:cNvPr>
          <p:cNvSpPr/>
          <p:nvPr/>
        </p:nvSpPr>
        <p:spPr>
          <a:xfrm rot="5400000" flipH="1">
            <a:off x="3254996" y="10116918"/>
            <a:ext cx="1287435" cy="514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3298">
                <a:srgbClr val="00FFFF"/>
              </a:gs>
              <a:gs pos="47656">
                <a:srgbClr val="00A2FF">
                  <a:alpha val="91232"/>
                </a:srgbClr>
              </a:gs>
              <a:gs pos="100000">
                <a:srgbClr val="7700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/>
            </a:pPr>
            <a:endParaRPr sz="32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F8157C0-F990-08EB-456A-AD05396CFD15}"/>
              </a:ext>
            </a:extLst>
          </p:cNvPr>
          <p:cNvSpPr/>
          <p:nvPr/>
        </p:nvSpPr>
        <p:spPr>
          <a:xfrm>
            <a:off x="4483100" y="8804747"/>
            <a:ext cx="1619125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智能问答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6F5A7E5-D1F2-CD4B-599A-0D43B97DB362}"/>
              </a:ext>
            </a:extLst>
          </p:cNvPr>
          <p:cNvSpPr/>
          <p:nvPr/>
        </p:nvSpPr>
        <p:spPr>
          <a:xfrm>
            <a:off x="4483100" y="9449837"/>
            <a:ext cx="1619125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告警分析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E6990C-C601-8BBA-CE32-FE8AB2DF9832}"/>
              </a:ext>
            </a:extLst>
          </p:cNvPr>
          <p:cNvSpPr/>
          <p:nvPr/>
        </p:nvSpPr>
        <p:spPr>
          <a:xfrm>
            <a:off x="4483100" y="10094927"/>
            <a:ext cx="1619125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溯源关联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3A89C2-F6D3-D3B4-773D-DB528F066A78}"/>
              </a:ext>
            </a:extLst>
          </p:cNvPr>
          <p:cNvSpPr/>
          <p:nvPr/>
        </p:nvSpPr>
        <p:spPr>
          <a:xfrm>
            <a:off x="4483100" y="10740017"/>
            <a:ext cx="1619125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智能修复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B4D94B2-D4C8-4AF5-506C-E52B8E6C71EB}"/>
              </a:ext>
            </a:extLst>
          </p:cNvPr>
          <p:cNvSpPr/>
          <p:nvPr/>
        </p:nvSpPr>
        <p:spPr>
          <a:xfrm>
            <a:off x="4483100" y="11385107"/>
            <a:ext cx="1619125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漏洞挖掘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2FE251-B84F-C06C-9C57-653ABDA5C415}"/>
              </a:ext>
            </a:extLst>
          </p:cNvPr>
          <p:cNvSpPr/>
          <p:nvPr/>
        </p:nvSpPr>
        <p:spPr>
          <a:xfrm>
            <a:off x="7093255" y="8240763"/>
            <a:ext cx="7523697" cy="4316506"/>
          </a:xfrm>
          <a:prstGeom prst="rect">
            <a:avLst/>
          </a:prstGeom>
          <a:noFill/>
          <a:ln w="25400" cap="flat">
            <a:solidFill>
              <a:srgbClr val="04A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4BAF04B-0A7A-FDCE-EBDC-1827F2F95FC8}"/>
              </a:ext>
            </a:extLst>
          </p:cNvPr>
          <p:cNvSpPr/>
          <p:nvPr/>
        </p:nvSpPr>
        <p:spPr>
          <a:xfrm>
            <a:off x="7315505" y="9602487"/>
            <a:ext cx="2243044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风险资产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C0FACAE-CE25-C503-0070-9B3A088BB108}"/>
              </a:ext>
            </a:extLst>
          </p:cNvPr>
          <p:cNvSpPr/>
          <p:nvPr/>
        </p:nvSpPr>
        <p:spPr>
          <a:xfrm>
            <a:off x="7315505" y="10247577"/>
            <a:ext cx="2243044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漏洞管理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5B41FC8-120C-A5E8-1E87-D158C6656403}"/>
              </a:ext>
            </a:extLst>
          </p:cNvPr>
          <p:cNvSpPr/>
          <p:nvPr/>
        </p:nvSpPr>
        <p:spPr>
          <a:xfrm>
            <a:off x="7315505" y="10892667"/>
            <a:ext cx="2243044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XSPM/AI-SPM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F8971C7-1AB8-F31C-FAB3-AEBD83C0C5F8}"/>
              </a:ext>
            </a:extLst>
          </p:cNvPr>
          <p:cNvSpPr txBox="1"/>
          <p:nvPr/>
        </p:nvSpPr>
        <p:spPr>
          <a:xfrm>
            <a:off x="7934326" y="8736862"/>
            <a:ext cx="1005401" cy="6771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事前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250B7A5-1742-2D1C-2126-8CA8F5BCA273}"/>
              </a:ext>
            </a:extLst>
          </p:cNvPr>
          <p:cNvSpPr txBox="1"/>
          <p:nvPr/>
        </p:nvSpPr>
        <p:spPr>
          <a:xfrm>
            <a:off x="10315389" y="8736862"/>
            <a:ext cx="1005401" cy="6771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事中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7F2C021-6743-FD76-5DAD-B77FE2DD8E4B}"/>
              </a:ext>
            </a:extLst>
          </p:cNvPr>
          <p:cNvSpPr txBox="1"/>
          <p:nvPr/>
        </p:nvSpPr>
        <p:spPr>
          <a:xfrm>
            <a:off x="12696452" y="8736862"/>
            <a:ext cx="1005401" cy="6771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事后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CBD2A43-4F9F-8CFC-06A4-2740F6BC36A7}"/>
              </a:ext>
            </a:extLst>
          </p:cNvPr>
          <p:cNvSpPr/>
          <p:nvPr/>
        </p:nvSpPr>
        <p:spPr>
          <a:xfrm>
            <a:off x="7315505" y="11651135"/>
            <a:ext cx="7005170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安全助手（问答、分析、溯源</a:t>
            </a:r>
            <a:r>
              <a:rPr lang="zh-CN" altLang="en-US" sz="2000" dirty="0">
                <a:solidFill>
                  <a:schemeClr val="bg1"/>
                </a:solidFill>
              </a:rPr>
              <a:t>、处置）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92EAD4-76D5-1F13-1831-820B7DE79E37}"/>
              </a:ext>
            </a:extLst>
          </p:cNvPr>
          <p:cNvSpPr/>
          <p:nvPr/>
        </p:nvSpPr>
        <p:spPr>
          <a:xfrm>
            <a:off x="9696568" y="9602487"/>
            <a:ext cx="2243044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入侵检测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D097501-11A0-EB95-30A5-42DFF5970322}"/>
              </a:ext>
            </a:extLst>
          </p:cNvPr>
          <p:cNvSpPr/>
          <p:nvPr/>
        </p:nvSpPr>
        <p:spPr>
          <a:xfrm>
            <a:off x="9696568" y="10247577"/>
            <a:ext cx="2243044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告警聚合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4A097A0-DC44-961D-4547-EED8536443FC}"/>
              </a:ext>
            </a:extLst>
          </p:cNvPr>
          <p:cNvSpPr/>
          <p:nvPr/>
        </p:nvSpPr>
        <p:spPr>
          <a:xfrm>
            <a:off x="9696568" y="10892667"/>
            <a:ext cx="2243044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自动防护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78F418B-F68E-9A89-C3DD-CF0E9CA5AAE6}"/>
              </a:ext>
            </a:extLst>
          </p:cNvPr>
          <p:cNvSpPr/>
          <p:nvPr/>
        </p:nvSpPr>
        <p:spPr>
          <a:xfrm>
            <a:off x="12077631" y="9608667"/>
            <a:ext cx="2243044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日志分析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CB21558-01EE-E411-AF66-4AE87C2DEE0A}"/>
              </a:ext>
            </a:extLst>
          </p:cNvPr>
          <p:cNvSpPr/>
          <p:nvPr/>
        </p:nvSpPr>
        <p:spPr>
          <a:xfrm>
            <a:off x="12077631" y="10253757"/>
            <a:ext cx="2243044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chemeClr val="bg1"/>
                </a:solidFill>
              </a:rPr>
              <a:t>协助溯源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EB83E49-6821-FACE-82DD-502A17E9D7C8}"/>
              </a:ext>
            </a:extLst>
          </p:cNvPr>
          <p:cNvSpPr/>
          <p:nvPr/>
        </p:nvSpPr>
        <p:spPr>
          <a:xfrm>
            <a:off x="12077631" y="10898847"/>
            <a:ext cx="2243044" cy="492440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任务编排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A487E94F-4B88-8ADB-DEBA-B0C6EAEA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023" y="2759262"/>
            <a:ext cx="3391471" cy="977339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D4C42A7-2F8A-01B2-62C9-7F075663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847" y="2759262"/>
            <a:ext cx="3396030" cy="97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379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69540-D45D-2D63-9A77-596EEE84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E4AFCDF8-4C56-7157-F264-CAB8DC77E16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精准识别关键信息内容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8AC3D35A-A8F3-94CB-C3D3-9C5860D8B02B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赋能情报运营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5BD1A1-4DC3-9879-E9BF-E2B61557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27" y="7947551"/>
            <a:ext cx="8017616" cy="3803111"/>
          </a:xfrm>
          <a:prstGeom prst="rect">
            <a:avLst/>
          </a:prstGeom>
        </p:spPr>
      </p:pic>
      <p:pic>
        <p:nvPicPr>
          <p:cNvPr id="11" name="图片 10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65187C5C-E95C-AC3F-3474-2B8AC2ADE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27" y="3790568"/>
            <a:ext cx="8017619" cy="39210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F7A7891-BCB8-76E3-FAB9-CA581AB92831}"/>
              </a:ext>
            </a:extLst>
          </p:cNvPr>
          <p:cNvSpPr/>
          <p:nvPr/>
        </p:nvSpPr>
        <p:spPr>
          <a:xfrm>
            <a:off x="1770527" y="2768181"/>
            <a:ext cx="3908612" cy="615551"/>
          </a:xfrm>
          <a:prstGeom prst="rect">
            <a:avLst/>
          </a:prstGeom>
          <a:solidFill>
            <a:srgbClr val="005F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AI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情报信息提取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3A33AC0-B2C0-3D76-EF2F-2C205FD94E70}"/>
              </a:ext>
            </a:extLst>
          </p:cNvPr>
          <p:cNvSpPr txBox="1"/>
          <p:nvPr/>
        </p:nvSpPr>
        <p:spPr>
          <a:xfrm>
            <a:off x="1770527" y="11986620"/>
            <a:ext cx="8017616" cy="9233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解决痛点：命名不规范、不同来源描述差异，特征提取不固定。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	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准确率</a:t>
            </a:r>
            <a:r>
              <a:rPr lang="zh-CN" altLang="en-US" sz="240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稳定</a:t>
            </a:r>
            <a:r>
              <a:rPr lang="en-US" altLang="zh-CN" sz="2400" dirty="0">
                <a:solidFill>
                  <a:schemeClr val="bg1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rPr>
              <a:t>&gt;=98%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785F12C-B246-F53C-7D93-498DEE321F29}"/>
              </a:ext>
            </a:extLst>
          </p:cNvPr>
          <p:cNvSpPr/>
          <p:nvPr/>
        </p:nvSpPr>
        <p:spPr>
          <a:xfrm>
            <a:off x="12192000" y="2768182"/>
            <a:ext cx="4921251" cy="615551"/>
          </a:xfrm>
          <a:prstGeom prst="rect">
            <a:avLst/>
          </a:prstGeom>
          <a:solidFill>
            <a:srgbClr val="005F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AI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研判识别数据泄漏或供应链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2F6EBCE-7B44-464D-B6E5-41F9CEB83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3790568"/>
            <a:ext cx="5418792" cy="558603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5002353-0522-ADE0-2504-D654CE42A614}"/>
              </a:ext>
            </a:extLst>
          </p:cNvPr>
          <p:cNvSpPr txBox="1"/>
          <p:nvPr/>
        </p:nvSpPr>
        <p:spPr>
          <a:xfrm>
            <a:off x="12465423" y="11986620"/>
            <a:ext cx="9417961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解决痛点：暗网信息冗余，关键字识别容易漏报</a:t>
            </a:r>
            <a:r>
              <a:rPr lang="zh-CN" altLang="en-US" sz="2400" dirty="0">
                <a:solidFill>
                  <a:schemeClr val="bg1"/>
                </a:solidFill>
              </a:rPr>
              <a:t>，人工验证效率低。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ED9D80E-DC68-8F65-6A3F-818822BD8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0194" y="3790568"/>
            <a:ext cx="4293279" cy="76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962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91ED2-0D6F-AA46-DECC-8AFE79529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文本框 6">
            <a:extLst>
              <a:ext uri="{FF2B5EF4-FFF2-40B4-BE49-F238E27FC236}">
                <a16:creationId xmlns:a16="http://schemas.microsoft.com/office/drawing/2014/main" id="{D5655A1A-D873-0E5F-8406-D92BD2BE04F1}"/>
              </a:ext>
            </a:extLst>
          </p:cNvPr>
          <p:cNvSpPr txBox="1"/>
          <p:nvPr/>
        </p:nvSpPr>
        <p:spPr>
          <a:xfrm>
            <a:off x="2144591" y="2644311"/>
            <a:ext cx="9107563" cy="1443926"/>
          </a:xfrm>
          <a:prstGeom prst="rect">
            <a:avLst/>
          </a:prstGeom>
          <a:ln w="25400">
            <a:miter lim="400000"/>
          </a:ln>
          <a:effectLst>
            <a:outerShdw blurRad="241300" dist="25400" dir="5400000" rotWithShape="0">
              <a:srgbClr val="01064D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9181" tIns="29181" rIns="29181" bIns="29181" anchor="ctr">
            <a:spAutoFit/>
          </a:bodyPr>
          <a:lstStyle>
            <a:lvl1pPr algn="ctr" defTabSz="802276">
              <a:defRPr sz="9000" spc="-180">
                <a:gradFill flip="none" rotWithShape="1">
                  <a:gsLst>
                    <a:gs pos="0">
                      <a:srgbClr val="81AEFB"/>
                    </a:gs>
                    <a:gs pos="100000">
                      <a:srgbClr val="FFFFFF"/>
                    </a:gs>
                  </a:gsLst>
                  <a:lin ang="0" scaled="0"/>
                </a:gradFill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pPr algn="l"/>
            <a:r>
              <a:rPr lang="zh-CN" altLang="en-US" dirty="0"/>
              <a:t>云上租户安全防护</a:t>
            </a:r>
            <a:endParaRPr dirty="0"/>
          </a:p>
        </p:txBody>
      </p:sp>
      <p:sp>
        <p:nvSpPr>
          <p:cNvPr id="425" name="矩形 5">
            <a:extLst>
              <a:ext uri="{FF2B5EF4-FFF2-40B4-BE49-F238E27FC236}">
                <a16:creationId xmlns:a16="http://schemas.microsoft.com/office/drawing/2014/main" id="{FB6B2253-466F-C44E-5EF7-94AFA5348CF5}"/>
              </a:ext>
            </a:extLst>
          </p:cNvPr>
          <p:cNvSpPr txBox="1"/>
          <p:nvPr/>
        </p:nvSpPr>
        <p:spPr>
          <a:xfrm>
            <a:off x="2773118" y="5065588"/>
            <a:ext cx="18837764" cy="4899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3000" spc="59">
                <a:solidFill>
                  <a:srgbClr val="FFFFFF"/>
                </a:solidFill>
              </a:defRPr>
            </a:lvl1pPr>
          </a:lstStyle>
          <a:p>
            <a:r>
              <a:rPr lang="zh-CN" altLang="en-US" sz="3600" dirty="0"/>
              <a:t>随着企业的信息化建设与上云进程的不断深化，云原生架构与敏捷开发模式正重塑业务形态。云计算给业务提效的同时，也引入了新的风险。对业务人员技能提出了更高的要求，而传统</a:t>
            </a:r>
            <a:r>
              <a:rPr lang="en-US" altLang="zh-CN" sz="3600" dirty="0"/>
              <a:t>IDC</a:t>
            </a:r>
            <a:r>
              <a:rPr lang="zh-CN" altLang="en-US" sz="3600" dirty="0"/>
              <a:t>的防护与运营思路在应对云上高频、多变的环境时显得捉襟见肘，海量告警处置与新风险的识别也给企业的安全运营人员带来了挑战。</a:t>
            </a:r>
            <a:endParaRPr lang="en-US" altLang="zh-CN" sz="3600" dirty="0"/>
          </a:p>
          <a:p>
            <a:endParaRPr lang="en-US" sz="3600" dirty="0"/>
          </a:p>
          <a:p>
            <a:r>
              <a:rPr lang="en-US" altLang="zh-CN" sz="3600" dirty="0"/>
              <a:t>		</a:t>
            </a:r>
            <a:r>
              <a:rPr lang="zh-CN" altLang="en-US" sz="3600" dirty="0"/>
              <a:t>     注：在云计算环境中，“租户”指的是共享云资源的不同用户或组织。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13425457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B6F22-87C4-B801-A8B0-D4E8D3CAE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C86737FF-4BD9-28A2-C45E-3C92D99F981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AI</a:t>
            </a:r>
            <a:r>
              <a:rPr lang="zh-CN" altLang="en-US" dirty="0"/>
              <a:t>擅长的领域提效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7FB8832B-E4CA-3BDE-B4CF-48FD29D5993B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赋能安全攻防验证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CF658B-BABF-50EE-D400-A0521D6A50EA}"/>
              </a:ext>
            </a:extLst>
          </p:cNvPr>
          <p:cNvSpPr/>
          <p:nvPr/>
        </p:nvSpPr>
        <p:spPr>
          <a:xfrm>
            <a:off x="2178424" y="2917122"/>
            <a:ext cx="6024282" cy="615551"/>
          </a:xfrm>
          <a:prstGeom prst="rect">
            <a:avLst/>
          </a:prstGeom>
          <a:solidFill>
            <a:srgbClr val="04A0FF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AI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 典型攻击场景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CD4162-284E-3E35-BA10-02F240DF2E3E}"/>
              </a:ext>
            </a:extLst>
          </p:cNvPr>
          <p:cNvSpPr/>
          <p:nvPr/>
        </p:nvSpPr>
        <p:spPr>
          <a:xfrm>
            <a:off x="2178424" y="3532673"/>
            <a:ext cx="6024283" cy="8606118"/>
          </a:xfrm>
          <a:prstGeom prst="rect">
            <a:avLst/>
          </a:prstGeom>
          <a:noFill/>
          <a:ln w="25400" cap="flat">
            <a:solidFill>
              <a:srgbClr val="04A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AD11E9B-0631-0CBD-B986-AA48E64AE2A1}"/>
              </a:ext>
            </a:extLst>
          </p:cNvPr>
          <p:cNvSpPr>
            <a:spLocks noChangeAspect="1"/>
          </p:cNvSpPr>
          <p:nvPr/>
        </p:nvSpPr>
        <p:spPr>
          <a:xfrm>
            <a:off x="2622176" y="4231876"/>
            <a:ext cx="2420470" cy="15580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DeepFake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0BF93B2-CABD-32DF-5CF3-8F55FDC88AFF}"/>
              </a:ext>
            </a:extLst>
          </p:cNvPr>
          <p:cNvSpPr>
            <a:spLocks noChangeAspect="1"/>
          </p:cNvSpPr>
          <p:nvPr/>
        </p:nvSpPr>
        <p:spPr>
          <a:xfrm>
            <a:off x="5325036" y="4231876"/>
            <a:ext cx="2420470" cy="15580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木马生成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733DA61-E5BA-DC13-59DC-68D93E99C5A6}"/>
              </a:ext>
            </a:extLst>
          </p:cNvPr>
          <p:cNvSpPr>
            <a:spLocks noChangeAspect="1"/>
          </p:cNvSpPr>
          <p:nvPr/>
        </p:nvSpPr>
        <p:spPr>
          <a:xfrm>
            <a:off x="2622176" y="6112243"/>
            <a:ext cx="2420470" cy="15580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社工利用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4059E71-6D6F-EA01-2A7D-CAAA147C9A9B}"/>
              </a:ext>
            </a:extLst>
          </p:cNvPr>
          <p:cNvSpPr>
            <a:spLocks noChangeAspect="1"/>
          </p:cNvSpPr>
          <p:nvPr/>
        </p:nvSpPr>
        <p:spPr>
          <a:xfrm>
            <a:off x="5325036" y="6112243"/>
            <a:ext cx="2420470" cy="15580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暴力破解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0B556B6-395C-8E5C-60D4-0D2B5EC7D0BD}"/>
              </a:ext>
            </a:extLst>
          </p:cNvPr>
          <p:cNvSpPr>
            <a:spLocks noChangeAspect="1"/>
          </p:cNvSpPr>
          <p:nvPr/>
        </p:nvSpPr>
        <p:spPr>
          <a:xfrm>
            <a:off x="2622176" y="7992610"/>
            <a:ext cx="2420470" cy="15580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社工利用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7C51D91-44A7-825D-6B83-AE250E17F946}"/>
              </a:ext>
            </a:extLst>
          </p:cNvPr>
          <p:cNvSpPr>
            <a:spLocks noChangeAspect="1"/>
          </p:cNvSpPr>
          <p:nvPr/>
        </p:nvSpPr>
        <p:spPr>
          <a:xfrm>
            <a:off x="5325036" y="7992610"/>
            <a:ext cx="2420470" cy="15580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暴力破解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B83FB3B-A0B0-32E3-31EB-FBC9A2646F72}"/>
              </a:ext>
            </a:extLst>
          </p:cNvPr>
          <p:cNvSpPr>
            <a:spLocks noChangeAspect="1"/>
          </p:cNvSpPr>
          <p:nvPr/>
        </p:nvSpPr>
        <p:spPr>
          <a:xfrm>
            <a:off x="2622176" y="9872978"/>
            <a:ext cx="2420470" cy="15580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声音克隆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75B2F6A-A530-46CD-0B63-7A57152B0EF1}"/>
              </a:ext>
            </a:extLst>
          </p:cNvPr>
          <p:cNvSpPr>
            <a:spLocks noChangeAspect="1"/>
          </p:cNvSpPr>
          <p:nvPr/>
        </p:nvSpPr>
        <p:spPr>
          <a:xfrm>
            <a:off x="5325036" y="9872977"/>
            <a:ext cx="2420470" cy="15580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ZLanTingHeiS-R-GB" panose="02000000000000000000" pitchFamily="2" charset="-122"/>
                <a:ea typeface="FZLanTingHeiS-R-GB" panose="02000000000000000000" pitchFamily="2" charset="-122"/>
                <a:sym typeface="FZLanTingHeiS-R-GB"/>
              </a:rPr>
              <a:t>漏洞利用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1F28C9C-0E6E-7282-ECF6-AB18B11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166" y="2917122"/>
            <a:ext cx="11031068" cy="5937371"/>
          </a:xfrm>
          <a:prstGeom prst="rect">
            <a:avLst/>
          </a:prstGeom>
        </p:spPr>
      </p:pic>
      <p:pic>
        <p:nvPicPr>
          <p:cNvPr id="20" name="图片 19" descr="表格&#10;&#10;AI 生成的内容可能不正确。">
            <a:extLst>
              <a:ext uri="{FF2B5EF4-FFF2-40B4-BE49-F238E27FC236}">
                <a16:creationId xmlns:a16="http://schemas.microsoft.com/office/drawing/2014/main" id="{E7AB974D-C958-FFDD-8409-34F37C684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67" y="8854493"/>
            <a:ext cx="11031067" cy="306639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F0D1EB4-9FA1-F6DE-4277-CC36CE61097D}"/>
              </a:ext>
            </a:extLst>
          </p:cNvPr>
          <p:cNvSpPr txBox="1"/>
          <p:nvPr/>
        </p:nvSpPr>
        <p:spPr>
          <a:xfrm>
            <a:off x="9991166" y="11920891"/>
            <a:ext cx="11001728" cy="6771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b="1" i="0" dirty="0">
                <a:solidFill>
                  <a:schemeClr val="bg1"/>
                </a:solidFill>
                <a:effectLst/>
                <a:latin typeface="FZLanTingHeiS-R-GB" panose="02000000000000000000" pitchFamily="2" charset="-122"/>
                <a:ea typeface="FZLanTingHeiS-R-GB" panose="02000000000000000000" pitchFamily="2" charset="-122"/>
              </a:rPr>
              <a:t>生成式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FZLanTingHeiS-R-GB" panose="02000000000000000000" pitchFamily="2" charset="-122"/>
                <a:ea typeface="FZLanTingHeiS-R-GB" panose="02000000000000000000" pitchFamily="2" charset="-122"/>
              </a:rPr>
              <a:t>AI</a:t>
            </a:r>
            <a:r>
              <a:rPr lang="zh-CN" altLang="en-US" sz="3200" b="1" i="0" dirty="0">
                <a:solidFill>
                  <a:schemeClr val="bg1"/>
                </a:solidFill>
                <a:effectLst/>
                <a:latin typeface="FZLanTingHeiS-R-GB" panose="02000000000000000000" pitchFamily="2" charset="-122"/>
                <a:ea typeface="FZLanTingHeiS-R-GB" panose="02000000000000000000" pitchFamily="2" charset="-122"/>
              </a:rPr>
              <a:t>在网络攻击生命周期不同阶段的能力增强水平总结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ZLanTingHeiS-R-GB" panose="02000000000000000000" pitchFamily="2" charset="-122"/>
              <a:ea typeface="FZLanTingHeiS-R-GB" panose="02000000000000000000" pitchFamily="2" charset="-122"/>
              <a:sym typeface="FZLanTingHeiS-R-GB"/>
            </a:endParaRPr>
          </a:p>
        </p:txBody>
      </p:sp>
    </p:spTree>
    <p:extLst>
      <p:ext uri="{BB962C8B-B14F-4D97-AF65-F5344CB8AC3E}">
        <p14:creationId xmlns:p14="http://schemas.microsoft.com/office/powerpoint/2010/main" val="40002013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5D15-A378-37B5-FF30-55773452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25">
            <a:extLst>
              <a:ext uri="{FF2B5EF4-FFF2-40B4-BE49-F238E27FC236}">
                <a16:creationId xmlns:a16="http://schemas.microsoft.com/office/drawing/2014/main" id="{95C0AE0D-A97E-E899-5E40-62CB25270E4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9465309" y="6858000"/>
            <a:ext cx="5453381" cy="85598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结合</a:t>
            </a:r>
            <a:r>
              <a:rPr lang="en-US" altLang="zh-CN" dirty="0"/>
              <a:t>LLM</a:t>
            </a:r>
            <a:r>
              <a:rPr lang="zh-CN" altLang="en-US" dirty="0"/>
              <a:t>的智能安全防护体系</a:t>
            </a:r>
            <a:endParaRPr dirty="0"/>
          </a:p>
        </p:txBody>
      </p:sp>
      <p:sp>
        <p:nvSpPr>
          <p:cNvPr id="428" name="文本框 6">
            <a:extLst>
              <a:ext uri="{FF2B5EF4-FFF2-40B4-BE49-F238E27FC236}">
                <a16:creationId xmlns:a16="http://schemas.microsoft.com/office/drawing/2014/main" id="{F30677E5-4F73-7457-A2CE-6BD97604AC67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980620" y="5116498"/>
            <a:ext cx="16422757" cy="1413149"/>
          </a:xfrm>
          <a:prstGeom prst="rect">
            <a:avLst/>
          </a:prstGeom>
          <a:effectLst>
            <a:outerShdw blurRad="241300" dist="25400" dir="5400000" rotWithShape="0">
              <a:srgbClr val="01064D"/>
            </a:outerShdw>
          </a:effectLst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669DFA"/>
                    </a:gs>
                  </a:gsLst>
                  <a:lin ang="13500000" scaled="0"/>
                </a:gradFill>
              </a:defRPr>
            </a:lvl1pPr>
          </a:lstStyle>
          <a:p>
            <a:r>
              <a:rPr lang="zh-CN" altLang="en-US" sz="8800" dirty="0"/>
              <a:t>未来展望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6092874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9B8AD-DB49-4FD0-466C-47B68DB7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468C80E8-F992-A017-C1D3-18147F03DDB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Pentest Agent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Function call ?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EA156FA1-7760-1369-C1C0-754B3F7332E5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自动化渗透测试</a:t>
            </a:r>
            <a:endParaRPr dirty="0"/>
          </a:p>
        </p:txBody>
      </p:sp>
      <p:pic>
        <p:nvPicPr>
          <p:cNvPr id="2052" name="Picture 4" descr="Expanding AI Horizons: The Rise of Function Calling in LLMs">
            <a:extLst>
              <a:ext uri="{FF2B5EF4-FFF2-40B4-BE49-F238E27FC236}">
                <a16:creationId xmlns:a16="http://schemas.microsoft.com/office/drawing/2014/main" id="{FE785BAE-8F92-10D2-09FD-5D27DB216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600" y="4645958"/>
            <a:ext cx="8567020" cy="431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经典续命！Netflix 正式宣布推出《终结者》最新动画影集| Hypebeast">
            <a:extLst>
              <a:ext uri="{FF2B5EF4-FFF2-40B4-BE49-F238E27FC236}">
                <a16:creationId xmlns:a16="http://schemas.microsoft.com/office/drawing/2014/main" id="{1FE2A2AA-FBDB-2B34-8986-8BE9B3DFF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34" y="4645958"/>
            <a:ext cx="6477226" cy="43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740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FC09E-8042-46E7-02B1-81ABE845C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感谢聆听">
            <a:extLst>
              <a:ext uri="{FF2B5EF4-FFF2-40B4-BE49-F238E27FC236}">
                <a16:creationId xmlns:a16="http://schemas.microsoft.com/office/drawing/2014/main" id="{6522C8A3-5C5A-E93D-5067-21F5C72A3AC6}"/>
              </a:ext>
            </a:extLst>
          </p:cNvPr>
          <p:cNvSpPr txBox="1"/>
          <p:nvPr/>
        </p:nvSpPr>
        <p:spPr>
          <a:xfrm>
            <a:off x="1696214" y="8166131"/>
            <a:ext cx="3467101" cy="1066801"/>
          </a:xfrm>
          <a:prstGeom prst="rect">
            <a:avLst/>
          </a:prstGeom>
          <a:ln w="25400">
            <a:miter lim="400000"/>
          </a:ln>
          <a:effectLst>
            <a:outerShdw blurRad="76200" dist="15307" dir="5400000" rotWithShape="0">
              <a:srgbClr val="000000">
                <a:alpha val="4280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6600">
                <a:solidFill>
                  <a:srgbClr val="FFFFFF"/>
                </a:solidFill>
              </a:defRPr>
            </a:lvl1pPr>
          </a:lstStyle>
          <a:p>
            <a:r>
              <a:t>感谢聆听</a:t>
            </a:r>
          </a:p>
        </p:txBody>
      </p:sp>
      <p:sp>
        <p:nvSpPr>
          <p:cNvPr id="601" name="时间日期显示占位">
            <a:extLst>
              <a:ext uri="{FF2B5EF4-FFF2-40B4-BE49-F238E27FC236}">
                <a16:creationId xmlns:a16="http://schemas.microsoft.com/office/drawing/2014/main" id="{9B2327F9-BBFD-46E6-335D-EDA11B7BAFE4}"/>
              </a:ext>
            </a:extLst>
          </p:cNvPr>
          <p:cNvSpPr txBox="1"/>
          <p:nvPr/>
        </p:nvSpPr>
        <p:spPr>
          <a:xfrm>
            <a:off x="1696214" y="9465153"/>
            <a:ext cx="2180084" cy="564257"/>
          </a:xfrm>
          <a:prstGeom prst="rect">
            <a:avLst/>
          </a:prstGeom>
          <a:ln w="25400">
            <a:miter lim="400000"/>
          </a:ln>
          <a:effectLst>
            <a:outerShdw blurRad="76200" dist="15307" dir="5400000" rotWithShape="0">
              <a:srgbClr val="000000">
                <a:alpha val="4280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2025/03/28</a:t>
            </a:r>
            <a:endParaRPr dirty="0"/>
          </a:p>
        </p:txBody>
      </p:sp>
      <p:sp>
        <p:nvSpPr>
          <p:cNvPr id="602" name="THANKS">
            <a:extLst>
              <a:ext uri="{FF2B5EF4-FFF2-40B4-BE49-F238E27FC236}">
                <a16:creationId xmlns:a16="http://schemas.microsoft.com/office/drawing/2014/main" id="{3F21E3C6-8CAB-6AEE-A8E6-85530961883A}"/>
              </a:ext>
            </a:extLst>
          </p:cNvPr>
          <p:cNvSpPr txBox="1"/>
          <p:nvPr/>
        </p:nvSpPr>
        <p:spPr>
          <a:xfrm>
            <a:off x="1532435" y="4669519"/>
            <a:ext cx="13692314" cy="2501901"/>
          </a:xfrm>
          <a:prstGeom prst="rect">
            <a:avLst/>
          </a:prstGeom>
          <a:ln w="25400">
            <a:miter lim="400000"/>
          </a:ln>
          <a:effectLst>
            <a:outerShdw blurRad="190500" dist="52308" dir="5400000" rotWithShape="0">
              <a:srgbClr val="002F8B">
                <a:alpha val="7858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6000">
                <a:gradFill flip="none" rotWithShape="1">
                  <a:gsLst>
                    <a:gs pos="0">
                      <a:srgbClr val="00A1FF"/>
                    </a:gs>
                    <a:gs pos="100000">
                      <a:srgbClr val="FFFFFF"/>
                    </a:gs>
                  </a:gsLst>
                  <a:lin ang="0" scaled="0"/>
                </a:gradFill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577289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60EFD-6F64-FBD5-2791-5B132C3A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25">
            <a:extLst>
              <a:ext uri="{FF2B5EF4-FFF2-40B4-BE49-F238E27FC236}">
                <a16:creationId xmlns:a16="http://schemas.microsoft.com/office/drawing/2014/main" id="{86CA2079-3630-5C95-2213-CB8ACAFED18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8399397" y="6843218"/>
            <a:ext cx="7585202" cy="85598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企业上云面临的变化</a:t>
            </a:r>
            <a:endParaRPr dirty="0"/>
          </a:p>
        </p:txBody>
      </p:sp>
      <p:sp>
        <p:nvSpPr>
          <p:cNvPr id="428" name="文本框 6">
            <a:extLst>
              <a:ext uri="{FF2B5EF4-FFF2-40B4-BE49-F238E27FC236}">
                <a16:creationId xmlns:a16="http://schemas.microsoft.com/office/drawing/2014/main" id="{05A6EE41-51AD-EA24-BFA4-35502E9A14F4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980620" y="5024166"/>
            <a:ext cx="16422757" cy="1597815"/>
          </a:xfrm>
          <a:prstGeom prst="rect">
            <a:avLst/>
          </a:prstGeom>
          <a:effectLst>
            <a:outerShdw blurRad="241300" dist="25400" dir="5400000" rotWithShape="0">
              <a:srgbClr val="01064D"/>
            </a:outerShdw>
          </a:effectLst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669DFA"/>
                    </a:gs>
                  </a:gsLst>
                  <a:lin ang="13500000" scaled="0"/>
                </a:gradFill>
              </a:defRPr>
            </a:lvl1pPr>
          </a:lstStyle>
          <a:p>
            <a:r>
              <a:rPr lang="zh-CN" altLang="en-US" sz="10000" dirty="0"/>
              <a:t>企业上云安全的机遇与挑战</a:t>
            </a:r>
            <a:endParaRPr sz="10000" dirty="0"/>
          </a:p>
        </p:txBody>
      </p:sp>
    </p:spTree>
    <p:extLst>
      <p:ext uri="{BB962C8B-B14F-4D97-AF65-F5344CB8AC3E}">
        <p14:creationId xmlns:p14="http://schemas.microsoft.com/office/powerpoint/2010/main" val="11416765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EFB2D-57F0-41FF-D357-99CF502E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二级副标题文字内容展示">
            <a:extLst>
              <a:ext uri="{FF2B5EF4-FFF2-40B4-BE49-F238E27FC236}">
                <a16:creationId xmlns:a16="http://schemas.microsoft.com/office/drawing/2014/main" id="{7E86E07F-2FD5-363D-072F-D7E281A52E5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技术给业务提效的同时也在倒逼安全提速</a:t>
            </a:r>
            <a:endParaRPr dirty="0"/>
          </a:p>
        </p:txBody>
      </p:sp>
      <p:sp>
        <p:nvSpPr>
          <p:cNvPr id="431" name="一级标题文字内容展示">
            <a:extLst>
              <a:ext uri="{FF2B5EF4-FFF2-40B4-BE49-F238E27FC236}">
                <a16:creationId xmlns:a16="http://schemas.microsoft.com/office/drawing/2014/main" id="{333C2043-A87C-ECEC-6F26-F927D1755A4B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技术演进的双刃剑效应</a:t>
            </a:r>
          </a:p>
        </p:txBody>
      </p:sp>
      <p:sp>
        <p:nvSpPr>
          <p:cNvPr id="387" name="矩形">
            <a:extLst>
              <a:ext uri="{FF2B5EF4-FFF2-40B4-BE49-F238E27FC236}">
                <a16:creationId xmlns:a16="http://schemas.microsoft.com/office/drawing/2014/main" id="{CC3EB9CC-93F7-F3DD-FAB6-0AF43368EF59}"/>
              </a:ext>
            </a:extLst>
          </p:cNvPr>
          <p:cNvSpPr/>
          <p:nvPr/>
        </p:nvSpPr>
        <p:spPr>
          <a:xfrm rot="10800000">
            <a:off x="12179300" y="5006493"/>
            <a:ext cx="25400" cy="4076700"/>
          </a:xfrm>
          <a:prstGeom prst="rect">
            <a:avLst/>
          </a:prstGeom>
          <a:gradFill>
            <a:gsLst>
              <a:gs pos="456">
                <a:srgbClr val="999999">
                  <a:alpha val="894"/>
                </a:srgbClr>
              </a:gs>
              <a:gs pos="51058">
                <a:srgbClr val="999999"/>
              </a:gs>
              <a:gs pos="100000">
                <a:srgbClr val="999999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21249" tIns="21249" rIns="21249" bIns="21249" anchor="ctr"/>
          <a:lstStyle/>
          <a:p>
            <a:pPr algn="ctr" defTabSz="825500">
              <a:defRPr sz="2800"/>
            </a:pPr>
            <a:endParaRPr/>
          </a:p>
        </p:txBody>
      </p:sp>
      <p:grpSp>
        <p:nvGrpSpPr>
          <p:cNvPr id="414" name="组合 413">
            <a:extLst>
              <a:ext uri="{FF2B5EF4-FFF2-40B4-BE49-F238E27FC236}">
                <a16:creationId xmlns:a16="http://schemas.microsoft.com/office/drawing/2014/main" id="{76C2D4BA-0AD0-EAAA-5992-0214C8E2423A}"/>
              </a:ext>
            </a:extLst>
          </p:cNvPr>
          <p:cNvGrpSpPr/>
          <p:nvPr/>
        </p:nvGrpSpPr>
        <p:grpSpPr>
          <a:xfrm>
            <a:off x="12387617" y="5651720"/>
            <a:ext cx="9805417" cy="575156"/>
            <a:chOff x="-856564" y="4723435"/>
            <a:chExt cx="22096049" cy="616882"/>
          </a:xfrm>
        </p:grpSpPr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3B71FB9D-045F-4E28-2750-874DD4FC2D6E}"/>
                </a:ext>
              </a:extLst>
            </p:cNvPr>
            <p:cNvSpPr/>
            <p:nvPr/>
          </p:nvSpPr>
          <p:spPr>
            <a:xfrm>
              <a:off x="3977397" y="4723435"/>
              <a:ext cx="2720896" cy="61688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14222D50-7D87-E033-51B2-6BDBC5C95EC2}"/>
                </a:ext>
              </a:extLst>
            </p:cNvPr>
            <p:cNvSpPr/>
            <p:nvPr/>
          </p:nvSpPr>
          <p:spPr>
            <a:xfrm>
              <a:off x="6773534" y="4723435"/>
              <a:ext cx="6251217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D2D7BD8C-3F5C-CF58-1EF8-965FE26E090B}"/>
                </a:ext>
              </a:extLst>
            </p:cNvPr>
            <p:cNvSpPr/>
            <p:nvPr/>
          </p:nvSpPr>
          <p:spPr>
            <a:xfrm>
              <a:off x="13099996" y="4723435"/>
              <a:ext cx="2064893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AE11C8C0-F3FD-0755-39F1-349E455B7D84}"/>
                </a:ext>
              </a:extLst>
            </p:cNvPr>
            <p:cNvSpPr/>
            <p:nvPr/>
          </p:nvSpPr>
          <p:spPr>
            <a:xfrm>
              <a:off x="15240132" y="4723435"/>
              <a:ext cx="2064893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F91BB9BB-57F3-A261-FD4F-0C9C1BBEA0A2}"/>
                </a:ext>
              </a:extLst>
            </p:cNvPr>
            <p:cNvSpPr/>
            <p:nvPr/>
          </p:nvSpPr>
          <p:spPr>
            <a:xfrm>
              <a:off x="17380266" y="4723435"/>
              <a:ext cx="3859219" cy="61688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tint val="66000"/>
                    <a:satMod val="160000"/>
                  </a:schemeClr>
                </a:gs>
                <a:gs pos="50000">
                  <a:schemeClr val="accent3">
                    <a:lumMod val="75000"/>
                    <a:tint val="44500"/>
                    <a:satMod val="160000"/>
                  </a:schemeClr>
                </a:gs>
                <a:gs pos="100000">
                  <a:schemeClr val="accent3">
                    <a:lumMod val="75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83" name="文本框 482">
              <a:extLst>
                <a:ext uri="{FF2B5EF4-FFF2-40B4-BE49-F238E27FC236}">
                  <a16:creationId xmlns:a16="http://schemas.microsoft.com/office/drawing/2014/main" id="{6FB65534-E52C-0B03-2577-398228C41A37}"/>
                </a:ext>
              </a:extLst>
            </p:cNvPr>
            <p:cNvSpPr txBox="1"/>
            <p:nvPr/>
          </p:nvSpPr>
          <p:spPr>
            <a:xfrm>
              <a:off x="-856564" y="4787223"/>
              <a:ext cx="4486468" cy="550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/>
                </a:rPr>
                <a:t>传统开发模式</a:t>
              </a:r>
            </a:p>
          </p:txBody>
        </p:sp>
      </p:grpSp>
      <p:grpSp>
        <p:nvGrpSpPr>
          <p:cNvPr id="415" name="组合 414">
            <a:extLst>
              <a:ext uri="{FF2B5EF4-FFF2-40B4-BE49-F238E27FC236}">
                <a16:creationId xmlns:a16="http://schemas.microsoft.com/office/drawing/2014/main" id="{B6DEC3E6-C898-D283-9C85-F59C39F8C5E4}"/>
              </a:ext>
            </a:extLst>
          </p:cNvPr>
          <p:cNvGrpSpPr/>
          <p:nvPr/>
        </p:nvGrpSpPr>
        <p:grpSpPr>
          <a:xfrm>
            <a:off x="12385501" y="7280859"/>
            <a:ext cx="9807533" cy="577866"/>
            <a:chOff x="-861332" y="6470773"/>
            <a:chExt cx="22100817" cy="619789"/>
          </a:xfrm>
        </p:grpSpPr>
        <p:sp>
          <p:nvSpPr>
            <p:cNvPr id="467" name="文本框 466">
              <a:extLst>
                <a:ext uri="{FF2B5EF4-FFF2-40B4-BE49-F238E27FC236}">
                  <a16:creationId xmlns:a16="http://schemas.microsoft.com/office/drawing/2014/main" id="{56DC8869-17AF-E963-0C93-3E44C6BA8C47}"/>
                </a:ext>
              </a:extLst>
            </p:cNvPr>
            <p:cNvSpPr txBox="1"/>
            <p:nvPr/>
          </p:nvSpPr>
          <p:spPr>
            <a:xfrm>
              <a:off x="-861332" y="6475912"/>
              <a:ext cx="4486468" cy="5508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敏捷</a:t>
              </a: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/>
                </a:rPr>
                <a:t>开发模式</a:t>
              </a:r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D4A5CD12-8C46-1FE5-78D4-4E53B1852A01}"/>
                </a:ext>
              </a:extLst>
            </p:cNvPr>
            <p:cNvSpPr/>
            <p:nvPr/>
          </p:nvSpPr>
          <p:spPr>
            <a:xfrm>
              <a:off x="3977398" y="6473680"/>
              <a:ext cx="1990928" cy="61688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70316BFF-3C17-EB96-23F2-4851B5BAB13D}"/>
                </a:ext>
              </a:extLst>
            </p:cNvPr>
            <p:cNvSpPr/>
            <p:nvPr/>
          </p:nvSpPr>
          <p:spPr>
            <a:xfrm>
              <a:off x="6037541" y="6473680"/>
              <a:ext cx="1694047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33E76B5F-69CD-C283-02F0-A17D4BE95B19}"/>
                </a:ext>
              </a:extLst>
            </p:cNvPr>
            <p:cNvSpPr/>
            <p:nvPr/>
          </p:nvSpPr>
          <p:spPr>
            <a:xfrm>
              <a:off x="7800803" y="6470773"/>
              <a:ext cx="1694047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78A54643-041B-9897-B490-CAA8894BCA60}"/>
                </a:ext>
              </a:extLst>
            </p:cNvPr>
            <p:cNvSpPr/>
            <p:nvPr/>
          </p:nvSpPr>
          <p:spPr>
            <a:xfrm>
              <a:off x="9564064" y="6470774"/>
              <a:ext cx="1694047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5849C591-2024-2726-271B-2C0E7C9FA202}"/>
                </a:ext>
              </a:extLst>
            </p:cNvPr>
            <p:cNvSpPr/>
            <p:nvPr/>
          </p:nvSpPr>
          <p:spPr>
            <a:xfrm>
              <a:off x="11336732" y="6473680"/>
              <a:ext cx="1694047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C3BEDA3E-E089-DE10-EC70-95C6063D2C5E}"/>
                </a:ext>
              </a:extLst>
            </p:cNvPr>
            <p:cNvSpPr/>
            <p:nvPr/>
          </p:nvSpPr>
          <p:spPr>
            <a:xfrm>
              <a:off x="13099994" y="6470774"/>
              <a:ext cx="1694047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78E8AC6F-06D4-345A-11DD-F7495558E0D4}"/>
                </a:ext>
              </a:extLst>
            </p:cNvPr>
            <p:cNvSpPr/>
            <p:nvPr/>
          </p:nvSpPr>
          <p:spPr>
            <a:xfrm>
              <a:off x="14863258" y="6470774"/>
              <a:ext cx="1694047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75" name="矩形 474">
              <a:extLst>
                <a:ext uri="{FF2B5EF4-FFF2-40B4-BE49-F238E27FC236}">
                  <a16:creationId xmlns:a16="http://schemas.microsoft.com/office/drawing/2014/main" id="{3CD3D1DF-E44B-4686-02C6-16201182864A}"/>
                </a:ext>
              </a:extLst>
            </p:cNvPr>
            <p:cNvSpPr/>
            <p:nvPr/>
          </p:nvSpPr>
          <p:spPr>
            <a:xfrm>
              <a:off x="16652414" y="6473680"/>
              <a:ext cx="1694047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76" name="矩形 475">
              <a:extLst>
                <a:ext uri="{FF2B5EF4-FFF2-40B4-BE49-F238E27FC236}">
                  <a16:creationId xmlns:a16="http://schemas.microsoft.com/office/drawing/2014/main" id="{56BA7723-6D0D-6CF7-BB84-7B2EDF2D28A9}"/>
                </a:ext>
              </a:extLst>
            </p:cNvPr>
            <p:cNvSpPr/>
            <p:nvPr/>
          </p:nvSpPr>
          <p:spPr>
            <a:xfrm>
              <a:off x="18415676" y="6470774"/>
              <a:ext cx="1694047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C7C93315-7A28-B4C3-5B2E-374B78DAB867}"/>
                </a:ext>
              </a:extLst>
            </p:cNvPr>
            <p:cNvSpPr/>
            <p:nvPr/>
          </p:nvSpPr>
          <p:spPr>
            <a:xfrm>
              <a:off x="20178938" y="6470774"/>
              <a:ext cx="1060547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</p:grpSp>
      <p:grpSp>
        <p:nvGrpSpPr>
          <p:cNvPr id="416" name="组合 415">
            <a:extLst>
              <a:ext uri="{FF2B5EF4-FFF2-40B4-BE49-F238E27FC236}">
                <a16:creationId xmlns:a16="http://schemas.microsoft.com/office/drawing/2014/main" id="{4EAD9713-4016-EECF-1CC4-0D0057220632}"/>
              </a:ext>
            </a:extLst>
          </p:cNvPr>
          <p:cNvGrpSpPr/>
          <p:nvPr/>
        </p:nvGrpSpPr>
        <p:grpSpPr>
          <a:xfrm>
            <a:off x="12475272" y="8707601"/>
            <a:ext cx="9717762" cy="606916"/>
            <a:chOff x="-659038" y="8001010"/>
            <a:chExt cx="21898523" cy="650946"/>
          </a:xfrm>
        </p:grpSpPr>
        <p:sp>
          <p:nvSpPr>
            <p:cNvPr id="438" name="文本框 437">
              <a:extLst>
                <a:ext uri="{FF2B5EF4-FFF2-40B4-BE49-F238E27FC236}">
                  <a16:creationId xmlns:a16="http://schemas.microsoft.com/office/drawing/2014/main" id="{8926BC1F-67DD-CF73-2549-71F14005BBD3}"/>
                </a:ext>
              </a:extLst>
            </p:cNvPr>
            <p:cNvSpPr txBox="1"/>
            <p:nvPr/>
          </p:nvSpPr>
          <p:spPr>
            <a:xfrm>
              <a:off x="-659038" y="8101094"/>
              <a:ext cx="4081887" cy="550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DevSecOps</a:t>
              </a:r>
              <a:endPara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endParaRPr>
            </a:p>
          </p:txBody>
        </p:sp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7FD61391-4657-8CDB-5339-6C5E983A091D}"/>
                </a:ext>
              </a:extLst>
            </p:cNvPr>
            <p:cNvSpPr/>
            <p:nvPr/>
          </p:nvSpPr>
          <p:spPr>
            <a:xfrm>
              <a:off x="3977397" y="8026155"/>
              <a:ext cx="1531305" cy="61688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0" name="矩形 439">
              <a:extLst>
                <a:ext uri="{FF2B5EF4-FFF2-40B4-BE49-F238E27FC236}">
                  <a16:creationId xmlns:a16="http://schemas.microsoft.com/office/drawing/2014/main" id="{E0C7B84F-9757-B7FF-8C1D-E70CA1934951}"/>
                </a:ext>
              </a:extLst>
            </p:cNvPr>
            <p:cNvSpPr/>
            <p:nvPr/>
          </p:nvSpPr>
          <p:spPr>
            <a:xfrm>
              <a:off x="5629485" y="8026155"/>
              <a:ext cx="430358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6C9ABD8B-55DC-2CD4-8BFC-6B6391CE30E4}"/>
                </a:ext>
              </a:extLst>
            </p:cNvPr>
            <p:cNvSpPr/>
            <p:nvPr/>
          </p:nvSpPr>
          <p:spPr>
            <a:xfrm>
              <a:off x="6194198" y="8026155"/>
              <a:ext cx="430358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6EC2FB5F-8DBC-A81F-3D0F-ADFEF660A5E0}"/>
                </a:ext>
              </a:extLst>
            </p:cNvPr>
            <p:cNvSpPr/>
            <p:nvPr/>
          </p:nvSpPr>
          <p:spPr>
            <a:xfrm>
              <a:off x="6764806" y="8026155"/>
              <a:ext cx="430358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6DDD6B4F-1ADF-A335-C1CE-269BA4C55620}"/>
                </a:ext>
              </a:extLst>
            </p:cNvPr>
            <p:cNvSpPr/>
            <p:nvPr/>
          </p:nvSpPr>
          <p:spPr>
            <a:xfrm>
              <a:off x="7446924" y="8026155"/>
              <a:ext cx="430358" cy="61688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9F01F697-0DB7-9822-180E-051791E1873E}"/>
                </a:ext>
              </a:extLst>
            </p:cNvPr>
            <p:cNvSpPr/>
            <p:nvPr/>
          </p:nvSpPr>
          <p:spPr>
            <a:xfrm>
              <a:off x="7940953" y="8026155"/>
              <a:ext cx="430358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5" name="矩形 444">
              <a:extLst>
                <a:ext uri="{FF2B5EF4-FFF2-40B4-BE49-F238E27FC236}">
                  <a16:creationId xmlns:a16="http://schemas.microsoft.com/office/drawing/2014/main" id="{700517F7-EFF3-0FE1-4E56-074719776B12}"/>
                </a:ext>
              </a:extLst>
            </p:cNvPr>
            <p:cNvSpPr/>
            <p:nvPr/>
          </p:nvSpPr>
          <p:spPr>
            <a:xfrm>
              <a:off x="8438761" y="8026155"/>
              <a:ext cx="430358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EBA0399C-8F81-E0C9-A140-D628906CF953}"/>
                </a:ext>
              </a:extLst>
            </p:cNvPr>
            <p:cNvSpPr/>
            <p:nvPr/>
          </p:nvSpPr>
          <p:spPr>
            <a:xfrm>
              <a:off x="8942465" y="8026155"/>
              <a:ext cx="430358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1D8E2525-5A71-CD7D-7CD2-8D501EB08BB6}"/>
                </a:ext>
              </a:extLst>
            </p:cNvPr>
            <p:cNvSpPr/>
            <p:nvPr/>
          </p:nvSpPr>
          <p:spPr>
            <a:xfrm>
              <a:off x="9643715" y="8026155"/>
              <a:ext cx="430358" cy="61688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A14E2802-2615-0406-C469-0276D11D7D62}"/>
                </a:ext>
              </a:extLst>
            </p:cNvPr>
            <p:cNvSpPr/>
            <p:nvPr/>
          </p:nvSpPr>
          <p:spPr>
            <a:xfrm>
              <a:off x="10137744" y="8026155"/>
              <a:ext cx="430358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284A361C-8204-01B4-1C0F-3224CA06F972}"/>
                </a:ext>
              </a:extLst>
            </p:cNvPr>
            <p:cNvSpPr/>
            <p:nvPr/>
          </p:nvSpPr>
          <p:spPr>
            <a:xfrm>
              <a:off x="10635552" y="8026155"/>
              <a:ext cx="430358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034EC99B-9D27-88EB-48B6-0F46CD31ABE3}"/>
                </a:ext>
              </a:extLst>
            </p:cNvPr>
            <p:cNvSpPr/>
            <p:nvPr/>
          </p:nvSpPr>
          <p:spPr>
            <a:xfrm>
              <a:off x="11139255" y="8026155"/>
              <a:ext cx="430358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1" name="矩形 450">
              <a:extLst>
                <a:ext uri="{FF2B5EF4-FFF2-40B4-BE49-F238E27FC236}">
                  <a16:creationId xmlns:a16="http://schemas.microsoft.com/office/drawing/2014/main" id="{304F0324-F635-C6B9-9C99-BDC2E205D9A0}"/>
                </a:ext>
              </a:extLst>
            </p:cNvPr>
            <p:cNvSpPr/>
            <p:nvPr/>
          </p:nvSpPr>
          <p:spPr>
            <a:xfrm>
              <a:off x="11817738" y="8020481"/>
              <a:ext cx="430358" cy="61688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9BB20DD5-9192-6CE6-BCD0-3D64F637FBA1}"/>
                </a:ext>
              </a:extLst>
            </p:cNvPr>
            <p:cNvSpPr/>
            <p:nvPr/>
          </p:nvSpPr>
          <p:spPr>
            <a:xfrm>
              <a:off x="12311765" y="8020481"/>
              <a:ext cx="430358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AC567510-F142-DA96-6E72-557B025AC5CF}"/>
                </a:ext>
              </a:extLst>
            </p:cNvPr>
            <p:cNvSpPr/>
            <p:nvPr/>
          </p:nvSpPr>
          <p:spPr>
            <a:xfrm>
              <a:off x="12809573" y="8020481"/>
              <a:ext cx="430358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4" name="矩形 453">
              <a:extLst>
                <a:ext uri="{FF2B5EF4-FFF2-40B4-BE49-F238E27FC236}">
                  <a16:creationId xmlns:a16="http://schemas.microsoft.com/office/drawing/2014/main" id="{285C0DD2-1B7A-5180-3614-6BF76C0B1CF0}"/>
                </a:ext>
              </a:extLst>
            </p:cNvPr>
            <p:cNvSpPr/>
            <p:nvPr/>
          </p:nvSpPr>
          <p:spPr>
            <a:xfrm>
              <a:off x="13313276" y="8020481"/>
              <a:ext cx="430358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5" name="矩形 454">
              <a:extLst>
                <a:ext uri="{FF2B5EF4-FFF2-40B4-BE49-F238E27FC236}">
                  <a16:creationId xmlns:a16="http://schemas.microsoft.com/office/drawing/2014/main" id="{B674CD4E-2B43-4171-F97E-594D7A8E7179}"/>
                </a:ext>
              </a:extLst>
            </p:cNvPr>
            <p:cNvSpPr/>
            <p:nvPr/>
          </p:nvSpPr>
          <p:spPr>
            <a:xfrm>
              <a:off x="14011894" y="8001010"/>
              <a:ext cx="430358" cy="61688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A5B2D643-FBC0-B896-6A7F-E34635D11157}"/>
                </a:ext>
              </a:extLst>
            </p:cNvPr>
            <p:cNvSpPr/>
            <p:nvPr/>
          </p:nvSpPr>
          <p:spPr>
            <a:xfrm>
              <a:off x="14505923" y="8001010"/>
              <a:ext cx="430358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C46A4BEB-C522-1338-3F5D-617F1E0764B8}"/>
                </a:ext>
              </a:extLst>
            </p:cNvPr>
            <p:cNvSpPr/>
            <p:nvPr/>
          </p:nvSpPr>
          <p:spPr>
            <a:xfrm>
              <a:off x="15003731" y="8001010"/>
              <a:ext cx="430358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8" name="矩形 457">
              <a:extLst>
                <a:ext uri="{FF2B5EF4-FFF2-40B4-BE49-F238E27FC236}">
                  <a16:creationId xmlns:a16="http://schemas.microsoft.com/office/drawing/2014/main" id="{3C2F9C8C-7E5A-438E-C985-12C26FF0552C}"/>
                </a:ext>
              </a:extLst>
            </p:cNvPr>
            <p:cNvSpPr/>
            <p:nvPr/>
          </p:nvSpPr>
          <p:spPr>
            <a:xfrm>
              <a:off x="15507432" y="8001010"/>
              <a:ext cx="430358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6D472C90-BBBC-59E4-9347-4A41B728CFA7}"/>
                </a:ext>
              </a:extLst>
            </p:cNvPr>
            <p:cNvSpPr/>
            <p:nvPr/>
          </p:nvSpPr>
          <p:spPr>
            <a:xfrm>
              <a:off x="16211283" y="8001010"/>
              <a:ext cx="430358" cy="61688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9C872BE4-C094-6ED8-3EC0-D2EA97C56124}"/>
                </a:ext>
              </a:extLst>
            </p:cNvPr>
            <p:cNvSpPr/>
            <p:nvPr/>
          </p:nvSpPr>
          <p:spPr>
            <a:xfrm>
              <a:off x="16705312" y="8001010"/>
              <a:ext cx="430358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9AFFE8BC-F3A2-D64D-8A18-8BCB20F460B8}"/>
                </a:ext>
              </a:extLst>
            </p:cNvPr>
            <p:cNvSpPr/>
            <p:nvPr/>
          </p:nvSpPr>
          <p:spPr>
            <a:xfrm>
              <a:off x="17203120" y="8001010"/>
              <a:ext cx="430358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E4985194-C9DD-FBFE-CAF8-688EC1C55949}"/>
                </a:ext>
              </a:extLst>
            </p:cNvPr>
            <p:cNvSpPr/>
            <p:nvPr/>
          </p:nvSpPr>
          <p:spPr>
            <a:xfrm>
              <a:off x="17706821" y="8001010"/>
              <a:ext cx="430358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551D0A1D-4B08-5F1D-CE85-ECAE5600F20F}"/>
                </a:ext>
              </a:extLst>
            </p:cNvPr>
            <p:cNvSpPr/>
            <p:nvPr/>
          </p:nvSpPr>
          <p:spPr>
            <a:xfrm>
              <a:off x="18418743" y="8001010"/>
              <a:ext cx="430358" cy="61688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C28D3106-D10E-4792-04DF-BD803F234572}"/>
                </a:ext>
              </a:extLst>
            </p:cNvPr>
            <p:cNvSpPr/>
            <p:nvPr/>
          </p:nvSpPr>
          <p:spPr>
            <a:xfrm>
              <a:off x="18912772" y="8001010"/>
              <a:ext cx="430358" cy="616882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1321D142-3877-44DF-815B-4EECAF66B48D}"/>
                </a:ext>
              </a:extLst>
            </p:cNvPr>
            <p:cNvSpPr/>
            <p:nvPr/>
          </p:nvSpPr>
          <p:spPr>
            <a:xfrm>
              <a:off x="19410580" y="8001010"/>
              <a:ext cx="430358" cy="61688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C0DC31A6-BFEF-A8AE-2385-D70E2E8F2D34}"/>
                </a:ext>
              </a:extLst>
            </p:cNvPr>
            <p:cNvSpPr/>
            <p:nvPr/>
          </p:nvSpPr>
          <p:spPr>
            <a:xfrm>
              <a:off x="19914281" y="8001010"/>
              <a:ext cx="1325204" cy="616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sym typeface="Helvetica Neue Medium"/>
                </a:rPr>
                <a:t>   </a:t>
              </a:r>
            </a:p>
          </p:txBody>
        </p:sp>
      </p:grpSp>
      <p:sp>
        <p:nvSpPr>
          <p:cNvPr id="421" name="矩形 420">
            <a:extLst>
              <a:ext uri="{FF2B5EF4-FFF2-40B4-BE49-F238E27FC236}">
                <a16:creationId xmlns:a16="http://schemas.microsoft.com/office/drawing/2014/main" id="{B83B1ED2-A7AA-F413-DD0A-3EE32DD0F6FA}"/>
              </a:ext>
            </a:extLst>
          </p:cNvPr>
          <p:cNvSpPr/>
          <p:nvPr/>
        </p:nvSpPr>
        <p:spPr>
          <a:xfrm>
            <a:off x="17000331" y="10139229"/>
            <a:ext cx="190977" cy="5751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sym typeface="Helvetica Neue Medium"/>
              </a:rPr>
              <a:t>   </a:t>
            </a:r>
          </a:p>
        </p:txBody>
      </p:sp>
      <p:sp>
        <p:nvSpPr>
          <p:cNvPr id="422" name="矩形 421">
            <a:extLst>
              <a:ext uri="{FF2B5EF4-FFF2-40B4-BE49-F238E27FC236}">
                <a16:creationId xmlns:a16="http://schemas.microsoft.com/office/drawing/2014/main" id="{8D0F6B63-CF71-4F13-6DF3-633D8247CFF7}"/>
              </a:ext>
            </a:extLst>
          </p:cNvPr>
          <p:cNvSpPr/>
          <p:nvPr/>
        </p:nvSpPr>
        <p:spPr>
          <a:xfrm>
            <a:off x="18028867" y="10139229"/>
            <a:ext cx="190977" cy="575156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sym typeface="Helvetica Neue Medium"/>
              </a:rPr>
              <a:t>   </a:t>
            </a:r>
          </a:p>
        </p:txBody>
      </p:sp>
      <p:sp>
        <p:nvSpPr>
          <p:cNvPr id="423" name="矩形 422">
            <a:extLst>
              <a:ext uri="{FF2B5EF4-FFF2-40B4-BE49-F238E27FC236}">
                <a16:creationId xmlns:a16="http://schemas.microsoft.com/office/drawing/2014/main" id="{8B31CC10-96BA-AD52-058A-CB7793F0C6F2}"/>
              </a:ext>
            </a:extLst>
          </p:cNvPr>
          <p:cNvSpPr/>
          <p:nvPr/>
        </p:nvSpPr>
        <p:spPr>
          <a:xfrm>
            <a:off x="19056880" y="10139229"/>
            <a:ext cx="190977" cy="575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sym typeface="Helvetica Neue Medium"/>
              </a:rPr>
              <a:t>   </a:t>
            </a:r>
          </a:p>
        </p:txBody>
      </p:sp>
      <p:sp>
        <p:nvSpPr>
          <p:cNvPr id="424" name="矩形 423">
            <a:extLst>
              <a:ext uri="{FF2B5EF4-FFF2-40B4-BE49-F238E27FC236}">
                <a16:creationId xmlns:a16="http://schemas.microsoft.com/office/drawing/2014/main" id="{32D7C77C-8782-0868-E0A6-7F1F8B275855}"/>
              </a:ext>
            </a:extLst>
          </p:cNvPr>
          <p:cNvSpPr/>
          <p:nvPr/>
        </p:nvSpPr>
        <p:spPr>
          <a:xfrm>
            <a:off x="20084893" y="10139229"/>
            <a:ext cx="190977" cy="575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sym typeface="Helvetica Neue Medium"/>
              </a:rPr>
              <a:t>   </a:t>
            </a:r>
          </a:p>
        </p:txBody>
      </p:sp>
      <p:sp>
        <p:nvSpPr>
          <p:cNvPr id="425" name="文本框 424">
            <a:extLst>
              <a:ext uri="{FF2B5EF4-FFF2-40B4-BE49-F238E27FC236}">
                <a16:creationId xmlns:a16="http://schemas.microsoft.com/office/drawing/2014/main" id="{62557BD4-513F-6BBF-7ED4-28F28FC0E0CD}"/>
              </a:ext>
            </a:extLst>
          </p:cNvPr>
          <p:cNvSpPr txBox="1"/>
          <p:nvPr/>
        </p:nvSpPr>
        <p:spPr>
          <a:xfrm>
            <a:off x="17212026" y="10170007"/>
            <a:ext cx="796123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设计</a:t>
            </a:r>
          </a:p>
        </p:txBody>
      </p:sp>
      <p:sp>
        <p:nvSpPr>
          <p:cNvPr id="426" name="文本框 425">
            <a:extLst>
              <a:ext uri="{FF2B5EF4-FFF2-40B4-BE49-F238E27FC236}">
                <a16:creationId xmlns:a16="http://schemas.microsoft.com/office/drawing/2014/main" id="{D9C85542-28F4-C140-8F3C-7E795A5D5660}"/>
              </a:ext>
            </a:extLst>
          </p:cNvPr>
          <p:cNvSpPr txBox="1"/>
          <p:nvPr/>
        </p:nvSpPr>
        <p:spPr>
          <a:xfrm>
            <a:off x="18258451" y="10170007"/>
            <a:ext cx="7598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开发</a:t>
            </a:r>
          </a:p>
        </p:txBody>
      </p:sp>
      <p:sp>
        <p:nvSpPr>
          <p:cNvPr id="427" name="文本框 426">
            <a:extLst>
              <a:ext uri="{FF2B5EF4-FFF2-40B4-BE49-F238E27FC236}">
                <a16:creationId xmlns:a16="http://schemas.microsoft.com/office/drawing/2014/main" id="{440D3922-BBEA-7243-325C-682704850A89}"/>
              </a:ext>
            </a:extLst>
          </p:cNvPr>
          <p:cNvSpPr txBox="1"/>
          <p:nvPr/>
        </p:nvSpPr>
        <p:spPr>
          <a:xfrm>
            <a:off x="19286464" y="10170007"/>
            <a:ext cx="7598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测试</a:t>
            </a:r>
          </a:p>
        </p:txBody>
      </p:sp>
      <p:sp>
        <p:nvSpPr>
          <p:cNvPr id="428" name="文本框 427">
            <a:extLst>
              <a:ext uri="{FF2B5EF4-FFF2-40B4-BE49-F238E27FC236}">
                <a16:creationId xmlns:a16="http://schemas.microsoft.com/office/drawing/2014/main" id="{2F9E6FC4-7D64-12E4-804E-46BBC21A42BE}"/>
              </a:ext>
            </a:extLst>
          </p:cNvPr>
          <p:cNvSpPr txBox="1"/>
          <p:nvPr/>
        </p:nvSpPr>
        <p:spPr>
          <a:xfrm>
            <a:off x="20314477" y="10170007"/>
            <a:ext cx="7598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交付</a:t>
            </a:r>
          </a:p>
        </p:txBody>
      </p:sp>
      <p:sp>
        <p:nvSpPr>
          <p:cNvPr id="429" name="矩形 428">
            <a:extLst>
              <a:ext uri="{FF2B5EF4-FFF2-40B4-BE49-F238E27FC236}">
                <a16:creationId xmlns:a16="http://schemas.microsoft.com/office/drawing/2014/main" id="{178B0EA6-3F95-51F6-07A8-362DFA54DDF4}"/>
              </a:ext>
            </a:extLst>
          </p:cNvPr>
          <p:cNvSpPr/>
          <p:nvPr/>
        </p:nvSpPr>
        <p:spPr>
          <a:xfrm>
            <a:off x="21112906" y="10139229"/>
            <a:ext cx="190977" cy="5751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sym typeface="Helvetica Neue Medium"/>
              </a:rPr>
              <a:t>   </a:t>
            </a: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30D9A561-A575-2F10-5F7E-747BF85E4E29}"/>
              </a:ext>
            </a:extLst>
          </p:cNvPr>
          <p:cNvSpPr txBox="1"/>
          <p:nvPr/>
        </p:nvSpPr>
        <p:spPr>
          <a:xfrm>
            <a:off x="21342491" y="10170007"/>
            <a:ext cx="7598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运营</a:t>
            </a: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7B7A4E40-B9CF-0C71-C01C-E57FBBEA80E8}"/>
              </a:ext>
            </a:extLst>
          </p:cNvPr>
          <p:cNvSpPr txBox="1"/>
          <p:nvPr/>
        </p:nvSpPr>
        <p:spPr>
          <a:xfrm>
            <a:off x="22314013" y="5684576"/>
            <a:ext cx="948978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月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–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/>
            </a:endParaRPr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A8502CDC-9665-029E-82D7-BBAD64BD4563}"/>
              </a:ext>
            </a:extLst>
          </p:cNvPr>
          <p:cNvSpPr txBox="1"/>
          <p:nvPr/>
        </p:nvSpPr>
        <p:spPr>
          <a:xfrm>
            <a:off x="22297072" y="7355325"/>
            <a:ext cx="1009892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2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–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4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周</a:t>
            </a:r>
          </a:p>
        </p:txBody>
      </p:sp>
      <p:sp>
        <p:nvSpPr>
          <p:cNvPr id="420" name="文本框 419">
            <a:extLst>
              <a:ext uri="{FF2B5EF4-FFF2-40B4-BE49-F238E27FC236}">
                <a16:creationId xmlns:a16="http://schemas.microsoft.com/office/drawing/2014/main" id="{FEC24165-F3A9-27DF-402A-F344BA336FA6}"/>
              </a:ext>
            </a:extLst>
          </p:cNvPr>
          <p:cNvSpPr txBox="1"/>
          <p:nvPr/>
        </p:nvSpPr>
        <p:spPr>
          <a:xfrm>
            <a:off x="22345162" y="8729914"/>
            <a:ext cx="913712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？？？</a:t>
            </a:r>
          </a:p>
        </p:txBody>
      </p:sp>
      <p:sp>
        <p:nvSpPr>
          <p:cNvPr id="485" name="二级副标题文字内容展示">
            <a:extLst>
              <a:ext uri="{FF2B5EF4-FFF2-40B4-BE49-F238E27FC236}">
                <a16:creationId xmlns:a16="http://schemas.microsoft.com/office/drawing/2014/main" id="{23F0245A-FBB5-23D4-560C-8F355D164882}"/>
              </a:ext>
            </a:extLst>
          </p:cNvPr>
          <p:cNvSpPr txBox="1">
            <a:spLocks/>
          </p:cNvSpPr>
          <p:nvPr/>
        </p:nvSpPr>
        <p:spPr>
          <a:xfrm>
            <a:off x="13047314" y="3387156"/>
            <a:ext cx="9145720" cy="10634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>
            <a:noAutofit/>
          </a:bodyPr>
          <a:lstStyle>
            <a:lvl1pPr marL="0" marR="0" indent="0" algn="ctr" defTabSz="1820676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1pPr>
            <a:lvl2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2pPr>
            <a:lvl3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3pPr>
            <a:lvl4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4pPr>
            <a:lvl5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5pPr>
            <a:lvl6pPr marL="0" marR="0" indent="2286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6pPr>
            <a:lvl7pPr marL="0" marR="0" indent="2743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7pPr>
            <a:lvl8pPr marL="0" marR="0" indent="3200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8pPr>
            <a:lvl9pPr marL="0" marR="0" indent="3657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9pPr>
          </a:lstStyle>
          <a:p>
            <a:pPr hangingPunct="1"/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敏捷开发提速 </a:t>
            </a: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vs 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安全左移的实践困境</a:t>
            </a:r>
            <a:endParaRPr lang="zh-CN" altLang="en-US" dirty="0"/>
          </a:p>
        </p:txBody>
      </p:sp>
      <p:grpSp>
        <p:nvGrpSpPr>
          <p:cNvPr id="412" name="组合 411">
            <a:extLst>
              <a:ext uri="{FF2B5EF4-FFF2-40B4-BE49-F238E27FC236}">
                <a16:creationId xmlns:a16="http://schemas.microsoft.com/office/drawing/2014/main" id="{D89BA685-B1F0-9E9E-6E98-F7E139ACC330}"/>
              </a:ext>
            </a:extLst>
          </p:cNvPr>
          <p:cNvGrpSpPr/>
          <p:nvPr/>
        </p:nvGrpSpPr>
        <p:grpSpPr>
          <a:xfrm>
            <a:off x="1325447" y="4622430"/>
            <a:ext cx="10259104" cy="5630692"/>
            <a:chOff x="3035623" y="4182261"/>
            <a:chExt cx="16203353" cy="6080744"/>
          </a:xfrm>
        </p:grpSpPr>
        <p:grpSp>
          <p:nvGrpSpPr>
            <p:cNvPr id="390" name="组合 389">
              <a:extLst>
                <a:ext uri="{FF2B5EF4-FFF2-40B4-BE49-F238E27FC236}">
                  <a16:creationId xmlns:a16="http://schemas.microsoft.com/office/drawing/2014/main" id="{C8ED0D17-496D-C2F9-6395-80B09A2833DC}"/>
                </a:ext>
              </a:extLst>
            </p:cNvPr>
            <p:cNvGrpSpPr/>
            <p:nvPr/>
          </p:nvGrpSpPr>
          <p:grpSpPr>
            <a:xfrm>
              <a:off x="6227453" y="5314824"/>
              <a:ext cx="13011523" cy="732688"/>
              <a:chOff x="5859828" y="2352955"/>
              <a:chExt cx="5750013" cy="558508"/>
            </a:xfrm>
          </p:grpSpPr>
          <p:sp>
            <p:nvSpPr>
              <p:cNvPr id="391" name="圆角矩形 390">
                <a:extLst>
                  <a:ext uri="{FF2B5EF4-FFF2-40B4-BE49-F238E27FC236}">
                    <a16:creationId xmlns:a16="http://schemas.microsoft.com/office/drawing/2014/main" id="{5687F669-FD2B-E048-1C4D-9CAAEC5BED11}"/>
                  </a:ext>
                </a:extLst>
              </p:cNvPr>
              <p:cNvSpPr/>
              <p:nvPr/>
            </p:nvSpPr>
            <p:spPr>
              <a:xfrm>
                <a:off x="7288935" y="2352955"/>
                <a:ext cx="4320906" cy="558508"/>
              </a:xfrm>
              <a:prstGeom prst="roundRect">
                <a:avLst>
                  <a:gd name="adj" fmla="val 50000"/>
                </a:avLst>
              </a:prstGeom>
              <a:solidFill>
                <a:srgbClr val="3DADF9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云基础设施：毫秒 </a:t>
                </a:r>
                <a:r>
                  <a:rPr kumimoji="1" lang="en-US" altLang="zh-CN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kumimoji="1"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秒 </a:t>
                </a:r>
                <a:r>
                  <a:rPr kumimoji="1" lang="en-US" altLang="zh-CN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kumimoji="1"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分钟级</a:t>
                </a:r>
              </a:p>
            </p:txBody>
          </p:sp>
          <p:sp>
            <p:nvSpPr>
              <p:cNvPr id="392" name="圆角矩形 391">
                <a:extLst>
                  <a:ext uri="{FF2B5EF4-FFF2-40B4-BE49-F238E27FC236}">
                    <a16:creationId xmlns:a16="http://schemas.microsoft.com/office/drawing/2014/main" id="{3D93413D-2D55-E61D-4216-640C928ED892}"/>
                  </a:ext>
                </a:extLst>
              </p:cNvPr>
              <p:cNvSpPr/>
              <p:nvPr/>
            </p:nvSpPr>
            <p:spPr>
              <a:xfrm>
                <a:off x="5859828" y="2352955"/>
                <a:ext cx="3158295" cy="558508"/>
              </a:xfrm>
              <a:prstGeom prst="roundRect">
                <a:avLst>
                  <a:gd name="adj" fmla="val 50000"/>
                </a:avLst>
              </a:prstGeom>
              <a:solidFill>
                <a:srgbClr val="EEEEED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硬件：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1-3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月  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软件：月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年</a:t>
                </a:r>
                <a:endParaRPr kumimoji="1" lang="en-US" altLang="zh-CN" sz="1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93" name="组合 392">
              <a:extLst>
                <a:ext uri="{FF2B5EF4-FFF2-40B4-BE49-F238E27FC236}">
                  <a16:creationId xmlns:a16="http://schemas.microsoft.com/office/drawing/2014/main" id="{154174BA-D126-A27E-A9CC-CBF83CF66E97}"/>
                </a:ext>
              </a:extLst>
            </p:cNvPr>
            <p:cNvGrpSpPr/>
            <p:nvPr/>
          </p:nvGrpSpPr>
          <p:grpSpPr>
            <a:xfrm>
              <a:off x="6227453" y="6388534"/>
              <a:ext cx="13011523" cy="732688"/>
              <a:chOff x="5859828" y="2352955"/>
              <a:chExt cx="5750013" cy="558508"/>
            </a:xfrm>
          </p:grpSpPr>
          <p:sp>
            <p:nvSpPr>
              <p:cNvPr id="394" name="圆角矩形 393">
                <a:extLst>
                  <a:ext uri="{FF2B5EF4-FFF2-40B4-BE49-F238E27FC236}">
                    <a16:creationId xmlns:a16="http://schemas.microsoft.com/office/drawing/2014/main" id="{A94FE05F-F838-DD33-E7C6-8B9DB3EFA243}"/>
                  </a:ext>
                </a:extLst>
              </p:cNvPr>
              <p:cNvSpPr/>
              <p:nvPr/>
            </p:nvSpPr>
            <p:spPr>
              <a:xfrm>
                <a:off x="7288935" y="2352955"/>
                <a:ext cx="4320906" cy="558508"/>
              </a:xfrm>
              <a:prstGeom prst="roundRect">
                <a:avLst>
                  <a:gd name="adj" fmla="val 50000"/>
                </a:avLst>
              </a:prstGeom>
              <a:solidFill>
                <a:srgbClr val="3DADF9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100</a:t>
                </a:r>
                <a:r>
                  <a:rPr kumimoji="1"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毫秒 </a:t>
                </a:r>
                <a:r>
                  <a:rPr kumimoji="1" lang="en-US" altLang="zh-CN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-</a:t>
                </a:r>
                <a:r>
                  <a:rPr kumimoji="1"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zh-CN" altLang="en-US" sz="2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∞</a:t>
                </a:r>
              </a:p>
            </p:txBody>
          </p:sp>
          <p:sp>
            <p:nvSpPr>
              <p:cNvPr id="395" name="圆角矩形 394">
                <a:extLst>
                  <a:ext uri="{FF2B5EF4-FFF2-40B4-BE49-F238E27FC236}">
                    <a16:creationId xmlns:a16="http://schemas.microsoft.com/office/drawing/2014/main" id="{BFB4D11F-5FB1-E94A-013E-68D7625737E5}"/>
                  </a:ext>
                </a:extLst>
              </p:cNvPr>
              <p:cNvSpPr/>
              <p:nvPr/>
            </p:nvSpPr>
            <p:spPr>
              <a:xfrm>
                <a:off x="5859828" y="2352955"/>
                <a:ext cx="3158295" cy="558508"/>
              </a:xfrm>
              <a:prstGeom prst="roundRect">
                <a:avLst>
                  <a:gd name="adj" fmla="val 50000"/>
                </a:avLst>
              </a:prstGeom>
              <a:solidFill>
                <a:srgbClr val="EEEEED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服务器：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3-5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年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网络设备：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5-10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年 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应用：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n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年</a:t>
                </a:r>
                <a:endParaRPr kumimoji="1" lang="en-US" altLang="zh-CN" sz="1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96" name="组合 395">
              <a:extLst>
                <a:ext uri="{FF2B5EF4-FFF2-40B4-BE49-F238E27FC236}">
                  <a16:creationId xmlns:a16="http://schemas.microsoft.com/office/drawing/2014/main" id="{0E0E6FDC-8BB4-593F-81F0-644397F2192C}"/>
                </a:ext>
              </a:extLst>
            </p:cNvPr>
            <p:cNvGrpSpPr/>
            <p:nvPr/>
          </p:nvGrpSpPr>
          <p:grpSpPr>
            <a:xfrm>
              <a:off x="6227453" y="7435795"/>
              <a:ext cx="13011523" cy="732688"/>
              <a:chOff x="5859828" y="2352955"/>
              <a:chExt cx="5750013" cy="558508"/>
            </a:xfrm>
          </p:grpSpPr>
          <p:sp>
            <p:nvSpPr>
              <p:cNvPr id="397" name="圆角矩形 396">
                <a:extLst>
                  <a:ext uri="{FF2B5EF4-FFF2-40B4-BE49-F238E27FC236}">
                    <a16:creationId xmlns:a16="http://schemas.microsoft.com/office/drawing/2014/main" id="{15F87ACD-A258-827D-6C75-F6EEEA331FE9}"/>
                  </a:ext>
                </a:extLst>
              </p:cNvPr>
              <p:cNvSpPr/>
              <p:nvPr/>
            </p:nvSpPr>
            <p:spPr>
              <a:xfrm>
                <a:off x="7288935" y="2352955"/>
                <a:ext cx="4320906" cy="558508"/>
              </a:xfrm>
              <a:prstGeom prst="roundRect">
                <a:avLst>
                  <a:gd name="adj" fmla="val 50000"/>
                </a:avLst>
              </a:prstGeom>
              <a:solidFill>
                <a:srgbClr val="3DADF9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低</a:t>
                </a:r>
                <a:r>
                  <a:rPr kumimoji="1" lang="en-US" altLang="zh-CN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CAPEX</a:t>
                </a:r>
                <a:r>
                  <a:rPr kumimoji="1"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，按量付费</a:t>
                </a:r>
              </a:p>
            </p:txBody>
          </p:sp>
          <p:sp>
            <p:nvSpPr>
              <p:cNvPr id="398" name="圆角矩形 397">
                <a:extLst>
                  <a:ext uri="{FF2B5EF4-FFF2-40B4-BE49-F238E27FC236}">
                    <a16:creationId xmlns:a16="http://schemas.microsoft.com/office/drawing/2014/main" id="{E5EC0A5D-F401-97C3-9C35-8423A41428A1}"/>
                  </a:ext>
                </a:extLst>
              </p:cNvPr>
              <p:cNvSpPr/>
              <p:nvPr/>
            </p:nvSpPr>
            <p:spPr>
              <a:xfrm>
                <a:off x="5859828" y="2352955"/>
                <a:ext cx="3158295" cy="558508"/>
              </a:xfrm>
              <a:prstGeom prst="roundRect">
                <a:avLst>
                  <a:gd name="adj" fmla="val 50000"/>
                </a:avLst>
              </a:prstGeom>
              <a:solidFill>
                <a:srgbClr val="EEEEED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高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CAPEX</a:t>
                </a:r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，低</a:t>
                </a:r>
                <a:r>
                  <a:rPr kumimoji="1" lang="en-US" altLang="zh-CN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OPEX</a:t>
                </a:r>
              </a:p>
            </p:txBody>
          </p:sp>
        </p:grpSp>
        <p:sp>
          <p:nvSpPr>
            <p:cNvPr id="399" name="文本框 398">
              <a:extLst>
                <a:ext uri="{FF2B5EF4-FFF2-40B4-BE49-F238E27FC236}">
                  <a16:creationId xmlns:a16="http://schemas.microsoft.com/office/drawing/2014/main" id="{711ED95E-99D7-025D-4398-B1D02803CEF3}"/>
                </a:ext>
              </a:extLst>
            </p:cNvPr>
            <p:cNvSpPr txBox="1"/>
            <p:nvPr/>
          </p:nvSpPr>
          <p:spPr>
            <a:xfrm>
              <a:off x="3035623" y="5403844"/>
              <a:ext cx="3144499" cy="554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/>
                </a:rPr>
                <a:t>系统交付效率</a:t>
              </a:r>
            </a:p>
          </p:txBody>
        </p:sp>
        <p:sp>
          <p:nvSpPr>
            <p:cNvPr id="400" name="文本框 399">
              <a:extLst>
                <a:ext uri="{FF2B5EF4-FFF2-40B4-BE49-F238E27FC236}">
                  <a16:creationId xmlns:a16="http://schemas.microsoft.com/office/drawing/2014/main" id="{FA988D9A-3B8F-6B5C-5D74-10632896652D}"/>
                </a:ext>
              </a:extLst>
            </p:cNvPr>
            <p:cNvSpPr txBox="1"/>
            <p:nvPr/>
          </p:nvSpPr>
          <p:spPr>
            <a:xfrm>
              <a:off x="3035623" y="6424661"/>
              <a:ext cx="3144499" cy="554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/>
                </a:rPr>
                <a:t>系统生命周期</a:t>
              </a:r>
            </a:p>
          </p:txBody>
        </p:sp>
        <p:sp>
          <p:nvSpPr>
            <p:cNvPr id="401" name="文本框 400">
              <a:extLst>
                <a:ext uri="{FF2B5EF4-FFF2-40B4-BE49-F238E27FC236}">
                  <a16:creationId xmlns:a16="http://schemas.microsoft.com/office/drawing/2014/main" id="{71231DC8-2803-454D-EBF6-DD5043924678}"/>
                </a:ext>
              </a:extLst>
            </p:cNvPr>
            <p:cNvSpPr txBox="1"/>
            <p:nvPr/>
          </p:nvSpPr>
          <p:spPr>
            <a:xfrm>
              <a:off x="3213953" y="7557375"/>
              <a:ext cx="2172287" cy="554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/>
                </a:rPr>
                <a:t>成本模型</a:t>
              </a:r>
            </a:p>
          </p:txBody>
        </p:sp>
        <p:sp>
          <p:nvSpPr>
            <p:cNvPr id="402" name="文本框 401">
              <a:extLst>
                <a:ext uri="{FF2B5EF4-FFF2-40B4-BE49-F238E27FC236}">
                  <a16:creationId xmlns:a16="http://schemas.microsoft.com/office/drawing/2014/main" id="{1532776C-6B58-9D3E-BFC8-12AC4739EEB8}"/>
                </a:ext>
              </a:extLst>
            </p:cNvPr>
            <p:cNvSpPr txBox="1"/>
            <p:nvPr/>
          </p:nvSpPr>
          <p:spPr>
            <a:xfrm>
              <a:off x="3213953" y="8517300"/>
              <a:ext cx="2172287" cy="554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/>
                </a:rPr>
                <a:t>建设方法</a:t>
              </a:r>
            </a:p>
          </p:txBody>
        </p:sp>
        <p:grpSp>
          <p:nvGrpSpPr>
            <p:cNvPr id="403" name="组合 402">
              <a:extLst>
                <a:ext uri="{FF2B5EF4-FFF2-40B4-BE49-F238E27FC236}">
                  <a16:creationId xmlns:a16="http://schemas.microsoft.com/office/drawing/2014/main" id="{5AA42C8A-9DE9-C2ED-CB4D-42CACD5F0373}"/>
                </a:ext>
              </a:extLst>
            </p:cNvPr>
            <p:cNvGrpSpPr/>
            <p:nvPr/>
          </p:nvGrpSpPr>
          <p:grpSpPr>
            <a:xfrm>
              <a:off x="6227453" y="8483056"/>
              <a:ext cx="13011521" cy="732688"/>
              <a:chOff x="5859828" y="2352955"/>
              <a:chExt cx="5750012" cy="558508"/>
            </a:xfrm>
          </p:grpSpPr>
          <p:sp>
            <p:nvSpPr>
              <p:cNvPr id="404" name="圆角矩形 403">
                <a:extLst>
                  <a:ext uri="{FF2B5EF4-FFF2-40B4-BE49-F238E27FC236}">
                    <a16:creationId xmlns:a16="http://schemas.microsoft.com/office/drawing/2014/main" id="{1C642DA3-F1A8-C3FF-C1F3-FA083C75DE41}"/>
                  </a:ext>
                </a:extLst>
              </p:cNvPr>
              <p:cNvSpPr/>
              <p:nvPr/>
            </p:nvSpPr>
            <p:spPr>
              <a:xfrm>
                <a:off x="8337797" y="2352955"/>
                <a:ext cx="3272043" cy="558508"/>
              </a:xfrm>
              <a:prstGeom prst="roundRect">
                <a:avLst>
                  <a:gd name="adj" fmla="val 50000"/>
                </a:avLst>
              </a:prstGeom>
              <a:solidFill>
                <a:srgbClr val="3DADF9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en-US" altLang="zh-CN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	</a:t>
                </a:r>
                <a:r>
                  <a:rPr kumimoji="1"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轻资产，即开即用，按需付费，快速试错</a:t>
                </a:r>
              </a:p>
            </p:txBody>
          </p:sp>
          <p:sp>
            <p:nvSpPr>
              <p:cNvPr id="405" name="圆角矩形 404">
                <a:extLst>
                  <a:ext uri="{FF2B5EF4-FFF2-40B4-BE49-F238E27FC236}">
                    <a16:creationId xmlns:a16="http://schemas.microsoft.com/office/drawing/2014/main" id="{07B36D3C-3EBB-328E-0133-8CAF3253406F}"/>
                  </a:ext>
                </a:extLst>
              </p:cNvPr>
              <p:cNvSpPr/>
              <p:nvPr/>
            </p:nvSpPr>
            <p:spPr>
              <a:xfrm>
                <a:off x="5859828" y="2352955"/>
                <a:ext cx="3158295" cy="558508"/>
              </a:xfrm>
              <a:prstGeom prst="roundRect">
                <a:avLst>
                  <a:gd name="adj" fmla="val 50000"/>
                </a:avLst>
              </a:prstGeom>
              <a:solidFill>
                <a:srgbClr val="EEEEED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重规划，重资产，高失败风险</a:t>
                </a:r>
                <a:endParaRPr kumimoji="1" lang="en-US" altLang="zh-CN" sz="1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06" name="文本框 405">
              <a:extLst>
                <a:ext uri="{FF2B5EF4-FFF2-40B4-BE49-F238E27FC236}">
                  <a16:creationId xmlns:a16="http://schemas.microsoft.com/office/drawing/2014/main" id="{676A4EDD-7214-2EA2-81D2-B2D7D77A4C8F}"/>
                </a:ext>
              </a:extLst>
            </p:cNvPr>
            <p:cNvSpPr txBox="1"/>
            <p:nvPr/>
          </p:nvSpPr>
          <p:spPr>
            <a:xfrm>
              <a:off x="3197570" y="9619333"/>
              <a:ext cx="2172287" cy="554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/>
                </a:rPr>
                <a:t>责任边界</a:t>
              </a:r>
            </a:p>
          </p:txBody>
        </p:sp>
        <p:grpSp>
          <p:nvGrpSpPr>
            <p:cNvPr id="407" name="组合 406">
              <a:extLst>
                <a:ext uri="{FF2B5EF4-FFF2-40B4-BE49-F238E27FC236}">
                  <a16:creationId xmlns:a16="http://schemas.microsoft.com/office/drawing/2014/main" id="{96F58B79-11A0-BF07-9042-7D11D3B1025D}"/>
                </a:ext>
              </a:extLst>
            </p:cNvPr>
            <p:cNvGrpSpPr/>
            <p:nvPr/>
          </p:nvGrpSpPr>
          <p:grpSpPr>
            <a:xfrm>
              <a:off x="6227453" y="9530317"/>
              <a:ext cx="13011523" cy="732688"/>
              <a:chOff x="5859828" y="2352955"/>
              <a:chExt cx="5750013" cy="558508"/>
            </a:xfrm>
          </p:grpSpPr>
          <p:sp>
            <p:nvSpPr>
              <p:cNvPr id="408" name="圆角矩形 407">
                <a:extLst>
                  <a:ext uri="{FF2B5EF4-FFF2-40B4-BE49-F238E27FC236}">
                    <a16:creationId xmlns:a16="http://schemas.microsoft.com/office/drawing/2014/main" id="{B201835F-B93D-B1BD-9DCB-47CD4D3240AC}"/>
                  </a:ext>
                </a:extLst>
              </p:cNvPr>
              <p:cNvSpPr/>
              <p:nvPr/>
            </p:nvSpPr>
            <p:spPr>
              <a:xfrm>
                <a:off x="7288935" y="2352955"/>
                <a:ext cx="4320906" cy="558508"/>
              </a:xfrm>
              <a:prstGeom prst="roundRect">
                <a:avLst>
                  <a:gd name="adj" fmla="val 50000"/>
                </a:avLst>
              </a:prstGeom>
              <a:solidFill>
                <a:srgbClr val="3DADF9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kumimoji="1" lang="zh-CN" altLang="en-US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“责任共担模型”</a:t>
                </a:r>
              </a:p>
            </p:txBody>
          </p:sp>
          <p:sp>
            <p:nvSpPr>
              <p:cNvPr id="409" name="圆角矩形 408">
                <a:extLst>
                  <a:ext uri="{FF2B5EF4-FFF2-40B4-BE49-F238E27FC236}">
                    <a16:creationId xmlns:a16="http://schemas.microsoft.com/office/drawing/2014/main" id="{3C749E3D-281E-3F82-B52C-7C769885C00B}"/>
                  </a:ext>
                </a:extLst>
              </p:cNvPr>
              <p:cNvSpPr/>
              <p:nvPr/>
            </p:nvSpPr>
            <p:spPr>
              <a:xfrm>
                <a:off x="5859828" y="2352955"/>
                <a:ext cx="3158295" cy="558508"/>
              </a:xfrm>
              <a:prstGeom prst="roundRect">
                <a:avLst>
                  <a:gd name="adj" fmla="val 50000"/>
                </a:avLst>
              </a:prstGeom>
              <a:solidFill>
                <a:srgbClr val="EEEEED"/>
              </a:solidFill>
              <a:ln>
                <a:solidFill>
                  <a:srgbClr val="A99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kumimoji="1" lang="zh-CN" altLang="en-US" sz="18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所有权、控制权、管理权与组织模型一致</a:t>
                </a:r>
                <a:endParaRPr kumimoji="1" lang="en-US" altLang="zh-CN" sz="18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10" name="文本框 409">
              <a:extLst>
                <a:ext uri="{FF2B5EF4-FFF2-40B4-BE49-F238E27FC236}">
                  <a16:creationId xmlns:a16="http://schemas.microsoft.com/office/drawing/2014/main" id="{C1006850-92FA-2E4B-F21F-C228254F45C4}"/>
                </a:ext>
              </a:extLst>
            </p:cNvPr>
            <p:cNvSpPr txBox="1"/>
            <p:nvPr/>
          </p:nvSpPr>
          <p:spPr>
            <a:xfrm>
              <a:off x="8058122" y="4182261"/>
              <a:ext cx="2200134" cy="4881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传统</a:t>
              </a:r>
              <a:r>
                <a:rPr lang="en-US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</a:t>
              </a: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架构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endParaRPr>
            </a:p>
          </p:txBody>
        </p:sp>
        <p:sp>
          <p:nvSpPr>
            <p:cNvPr id="411" name="文本框 410">
              <a:extLst>
                <a:ext uri="{FF2B5EF4-FFF2-40B4-BE49-F238E27FC236}">
                  <a16:creationId xmlns:a16="http://schemas.microsoft.com/office/drawing/2014/main" id="{65099539-2B9F-F339-7EE2-B5C75BC1237B}"/>
                </a:ext>
              </a:extLst>
            </p:cNvPr>
            <p:cNvSpPr txBox="1"/>
            <p:nvPr/>
          </p:nvSpPr>
          <p:spPr>
            <a:xfrm>
              <a:off x="14621317" y="4182261"/>
              <a:ext cx="2253303" cy="4881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云计算架构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endParaRPr>
            </a:p>
          </p:txBody>
        </p:sp>
      </p:grpSp>
      <p:sp>
        <p:nvSpPr>
          <p:cNvPr id="486" name="二级副标题文字内容展示">
            <a:extLst>
              <a:ext uri="{FF2B5EF4-FFF2-40B4-BE49-F238E27FC236}">
                <a16:creationId xmlns:a16="http://schemas.microsoft.com/office/drawing/2014/main" id="{4C244D0C-DEDF-02BF-9CC6-96E323808876}"/>
              </a:ext>
            </a:extLst>
          </p:cNvPr>
          <p:cNvSpPr txBox="1">
            <a:spLocks/>
          </p:cNvSpPr>
          <p:nvPr/>
        </p:nvSpPr>
        <p:spPr>
          <a:xfrm>
            <a:off x="2536168" y="3387156"/>
            <a:ext cx="9145720" cy="10634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>
            <a:noAutofit/>
          </a:bodyPr>
          <a:lstStyle>
            <a:lvl1pPr marL="0" marR="0" indent="0" algn="ctr" defTabSz="1820676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1pPr>
            <a:lvl2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2pPr>
            <a:lvl3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3pPr>
            <a:lvl4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4pPr>
            <a:lvl5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5pPr>
            <a:lvl6pPr marL="0" marR="0" indent="2286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6pPr>
            <a:lvl7pPr marL="0" marR="0" indent="2743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7pPr>
            <a:lvl8pPr marL="0" marR="0" indent="3200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8pPr>
            <a:lvl9pPr marL="0" marR="0" indent="3657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FZLanTingHeiS-R-GB"/>
              </a:defRPr>
            </a:lvl9pPr>
          </a:lstStyle>
          <a:p>
            <a:pPr hangingPunct="1"/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云原生组件便利性 </a:t>
            </a:r>
            <a:r>
              <a:rPr lang="en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vs 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攻击面指数级扩张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5069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E6A-DAEC-7097-1E43-2B420F7E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二级副标题文字内容展示">
            <a:extLst>
              <a:ext uri="{FF2B5EF4-FFF2-40B4-BE49-F238E27FC236}">
                <a16:creationId xmlns:a16="http://schemas.microsoft.com/office/drawing/2014/main" id="{5ED5E222-EB24-7E54-EF8C-6C4A025E968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如何高效且全面的应对新的威胁场景成为难题</a:t>
            </a:r>
            <a:endParaRPr dirty="0"/>
          </a:p>
        </p:txBody>
      </p:sp>
      <p:sp>
        <p:nvSpPr>
          <p:cNvPr id="431" name="一级标题文字内容展示">
            <a:extLst>
              <a:ext uri="{FF2B5EF4-FFF2-40B4-BE49-F238E27FC236}">
                <a16:creationId xmlns:a16="http://schemas.microsoft.com/office/drawing/2014/main" id="{787EB66D-3114-9368-EA73-DDE0CD27FC1B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新威胁场景的涌现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1DD78BD-A217-F507-CE4C-BD6D8E2AC3D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6622" y="2564921"/>
            <a:ext cx="20770756" cy="104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29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5BA73-7026-8054-688C-3AD9D9B46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二级副标题文字内容展示">
            <a:extLst>
              <a:ext uri="{FF2B5EF4-FFF2-40B4-BE49-F238E27FC236}">
                <a16:creationId xmlns:a16="http://schemas.microsoft.com/office/drawing/2014/main" id="{9C799E2A-2EDA-DD99-A29C-7ABD5590672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攻击逐步自动化和趋利化使得安全面临更高挑战</a:t>
            </a:r>
            <a:endParaRPr dirty="0">
              <a:latin typeface="FZLanTingHeiS-R-GB" panose="02000000000000000000" pitchFamily="2" charset="-122"/>
              <a:ea typeface="FZLanTingHeiS-R-GB" panose="02000000000000000000" pitchFamily="2" charset="-122"/>
            </a:endParaRPr>
          </a:p>
        </p:txBody>
      </p:sp>
      <p:sp>
        <p:nvSpPr>
          <p:cNvPr id="431" name="一级标题文字内容展示">
            <a:extLst>
              <a:ext uri="{FF2B5EF4-FFF2-40B4-BE49-F238E27FC236}">
                <a16:creationId xmlns:a16="http://schemas.microsoft.com/office/drawing/2014/main" id="{26326824-FD76-6419-95DB-5C47ACE0DFEC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cs"/>
              </a:rPr>
              <a:t>全球网络安全攻击趋势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C0D227-46AE-9A51-B859-6E086E101589}"/>
              </a:ext>
            </a:extLst>
          </p:cNvPr>
          <p:cNvGrpSpPr/>
          <p:nvPr/>
        </p:nvGrpSpPr>
        <p:grpSpPr>
          <a:xfrm>
            <a:off x="737728" y="2755539"/>
            <a:ext cx="22908543" cy="9406514"/>
            <a:chOff x="303787" y="304829"/>
            <a:chExt cx="10757295" cy="5812233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1CAB302-980C-259E-23A8-0717A0E81BD3}"/>
                </a:ext>
              </a:extLst>
            </p:cNvPr>
            <p:cNvSpPr txBox="1"/>
            <p:nvPr/>
          </p:nvSpPr>
          <p:spPr>
            <a:xfrm>
              <a:off x="1377682" y="304829"/>
              <a:ext cx="857511" cy="36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威胁主体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B5DAD48-CAEB-0DDC-1919-37E108D6A7BF}"/>
                </a:ext>
              </a:extLst>
            </p:cNvPr>
            <p:cNvSpPr txBox="1"/>
            <p:nvPr/>
          </p:nvSpPr>
          <p:spPr>
            <a:xfrm>
              <a:off x="4978904" y="304829"/>
              <a:ext cx="1242910" cy="36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利用技术趋势</a:t>
              </a: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2F6C6BDB-0999-C015-8F85-B3471E34A912}"/>
                </a:ext>
              </a:extLst>
            </p:cNvPr>
            <p:cNvSpPr/>
            <p:nvPr/>
          </p:nvSpPr>
          <p:spPr>
            <a:xfrm>
              <a:off x="303788" y="901048"/>
              <a:ext cx="10751118" cy="1073750"/>
            </a:xfrm>
            <a:prstGeom prst="roundRect">
              <a:avLst/>
            </a:prstGeom>
            <a:solidFill>
              <a:srgbClr val="0066FF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National Governments</a:t>
              </a: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“</a:t>
              </a: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国家级</a:t>
              </a: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”</a:t>
              </a: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攻击力量</a:t>
              </a:r>
              <a:endParaRPr kumimoji="0" lang="en-US" altLang="zh-CN" sz="2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70112E85-A1AA-DD39-4B67-7A33496E722A}"/>
                </a:ext>
              </a:extLst>
            </p:cNvPr>
            <p:cNvSpPr/>
            <p:nvPr/>
          </p:nvSpPr>
          <p:spPr>
            <a:xfrm>
              <a:off x="303787" y="2077890"/>
              <a:ext cx="10757295" cy="1004319"/>
            </a:xfrm>
            <a:prstGeom prst="roundRect">
              <a:avLst/>
            </a:prstGeom>
            <a:solidFill>
              <a:srgbClr val="0066FF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Terrorists</a:t>
              </a: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Hacktivists</a:t>
              </a: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恐怖分子</a:t>
              </a: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无政府主义黑客</a:t>
              </a:r>
              <a:endParaRPr kumimoji="0" lang="en-US" altLang="zh-CN" sz="2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FF539FEA-DF2A-BF2F-29C1-B66676CE5629}"/>
                </a:ext>
              </a:extLst>
            </p:cNvPr>
            <p:cNvSpPr/>
            <p:nvPr/>
          </p:nvSpPr>
          <p:spPr>
            <a:xfrm>
              <a:off x="303787" y="3185301"/>
              <a:ext cx="10751121" cy="912437"/>
            </a:xfrm>
            <a:prstGeom prst="roundRect">
              <a:avLst/>
            </a:prstGeom>
            <a:solidFill>
              <a:srgbClr val="0066FF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Industrial Spies and </a:t>
              </a: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Organized Crime Groups</a:t>
              </a: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商业间谍和有组织犯罪（黑灰产）</a:t>
              </a:r>
              <a:endParaRPr kumimoji="0" lang="en-US" altLang="zh-CN" sz="2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C8820F29-1C47-6C4F-A469-90E746B31472}"/>
                </a:ext>
              </a:extLst>
            </p:cNvPr>
            <p:cNvSpPr/>
            <p:nvPr/>
          </p:nvSpPr>
          <p:spPr>
            <a:xfrm>
              <a:off x="303788" y="4200830"/>
              <a:ext cx="10751120" cy="912437"/>
            </a:xfrm>
            <a:prstGeom prst="roundRect">
              <a:avLst/>
            </a:prstGeom>
            <a:solidFill>
              <a:srgbClr val="0066FF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Hackers</a:t>
              </a: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一般黑客</a:t>
              </a:r>
              <a:endParaRPr kumimoji="0" lang="en-US" altLang="zh-CN" sz="2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EB7CCD3D-F362-884D-92E4-C30029AFB78B}"/>
                </a:ext>
              </a:extLst>
            </p:cNvPr>
            <p:cNvSpPr/>
            <p:nvPr/>
          </p:nvSpPr>
          <p:spPr>
            <a:xfrm>
              <a:off x="303787" y="5216358"/>
              <a:ext cx="10751119" cy="900704"/>
            </a:xfrm>
            <a:prstGeom prst="roundRect">
              <a:avLst/>
            </a:prstGeom>
            <a:solidFill>
              <a:srgbClr val="0066FF">
                <a:alpha val="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Insiders</a:t>
              </a: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内部无意识</a:t>
              </a:r>
              <a:r>
                <a:rPr kumimoji="0" lang="en-US" altLang="zh-CN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0" lang="zh-CN" altLang="en-US" sz="24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恶意用户</a:t>
              </a:r>
              <a:endParaRPr kumimoji="0" lang="en-US" altLang="zh-CN" sz="2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9D519B1-A491-C8B7-0C2F-96AD1347C765}"/>
                </a:ext>
              </a:extLst>
            </p:cNvPr>
            <p:cNvGrpSpPr/>
            <p:nvPr/>
          </p:nvGrpSpPr>
          <p:grpSpPr>
            <a:xfrm>
              <a:off x="3015297" y="1857374"/>
              <a:ext cx="1434278" cy="3600497"/>
              <a:chOff x="3813361" y="2029896"/>
              <a:chExt cx="1434278" cy="3600497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56F325B8-2D80-821C-C74E-3E7B770AAB72}"/>
                  </a:ext>
                </a:extLst>
              </p:cNvPr>
              <p:cNvGrpSpPr/>
              <p:nvPr/>
            </p:nvGrpSpPr>
            <p:grpSpPr>
              <a:xfrm>
                <a:off x="3813361" y="2029896"/>
                <a:ext cx="1434278" cy="3600497"/>
                <a:chOff x="4782947" y="1679456"/>
                <a:chExt cx="1434278" cy="4304667"/>
              </a:xfrm>
            </p:grpSpPr>
            <p:sp>
              <p:nvSpPr>
                <p:cNvPr id="41" name="圆角矩形 14">
                  <a:extLst>
                    <a:ext uri="{FF2B5EF4-FFF2-40B4-BE49-F238E27FC236}">
                      <a16:creationId xmlns:a16="http://schemas.microsoft.com/office/drawing/2014/main" id="{AD8A41B9-1598-2EE4-7B0A-AFBDF5D6A6BF}"/>
                    </a:ext>
                  </a:extLst>
                </p:cNvPr>
                <p:cNvSpPr/>
                <p:nvPr/>
              </p:nvSpPr>
              <p:spPr>
                <a:xfrm>
                  <a:off x="4782947" y="1679456"/>
                  <a:ext cx="1434278" cy="4304667"/>
                </a:xfrm>
                <a:prstGeom prst="roundRect">
                  <a:avLst/>
                </a:prstGeom>
                <a:solidFill>
                  <a:srgbClr val="A5A5A5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ZLanTingHeiS-R-GB" panose="02000000000000000000" pitchFamily="2" charset="-122"/>
                    <a:ea typeface="FZLanTingHeiS-R-GB" panose="02000000000000000000" pitchFamily="2" charset="-122"/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6DFB26F7-FD16-EEAA-F85F-7A60AC58BA18}"/>
                    </a:ext>
                  </a:extLst>
                </p:cNvPr>
                <p:cNvSpPr txBox="1"/>
                <p:nvPr/>
              </p:nvSpPr>
              <p:spPr>
                <a:xfrm>
                  <a:off x="5155018" y="2492703"/>
                  <a:ext cx="780431" cy="3192135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pPr marL="0" marR="0" lvl="0" indent="0" defTabSz="9143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ZLanTingHeiS-R-GB" panose="02000000000000000000" pitchFamily="2" charset="-122"/>
                      <a:ea typeface="FZLanTingHeiS-R-GB" panose="02000000000000000000" pitchFamily="2" charset="-122"/>
                    </a:rPr>
                    <a:t>Foreign intelligence services</a:t>
                  </a:r>
                </a:p>
                <a:p>
                  <a:pPr marL="0" marR="0" lvl="0" indent="0" defTabSz="9143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ZLanTingHeiS-R-GB" panose="02000000000000000000" pitchFamily="2" charset="-122"/>
                      <a:ea typeface="FZLanTingHeiS-R-GB" panose="02000000000000000000" pitchFamily="2" charset="-122"/>
                    </a:rPr>
                    <a:t>Bot-network operators</a:t>
                  </a:r>
                </a:p>
                <a:p>
                  <a:pPr marL="0" marR="0" lvl="0" indent="0" defTabSz="9143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ZLanTingHeiS-R-GB" panose="02000000000000000000" pitchFamily="2" charset="-122"/>
                      <a:ea typeface="FZLanTingHeiS-R-GB" panose="02000000000000000000" pitchFamily="2" charset="-122"/>
                    </a:rPr>
                    <a:t>Spyware/malware controller</a:t>
                  </a:r>
                </a:p>
                <a:p>
                  <a:pPr marL="0" marR="0" lvl="0" indent="0" defTabSz="91435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ZLanTingHeiS-R-GB" panose="02000000000000000000" pitchFamily="2" charset="-122"/>
                      <a:ea typeface="FZLanTingHeiS-R-GB" panose="02000000000000000000" pitchFamily="2" charset="-122"/>
                    </a:rPr>
                    <a:t>Phishers/Spammers</a:t>
                  </a:r>
                </a:p>
              </p:txBody>
            </p:sp>
          </p:grp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395DDD-C110-20E7-5212-1B7669A9E1BF}"/>
                  </a:ext>
                </a:extLst>
              </p:cNvPr>
              <p:cNvSpPr txBox="1"/>
              <p:nvPr/>
            </p:nvSpPr>
            <p:spPr>
              <a:xfrm>
                <a:off x="3903445" y="2382468"/>
                <a:ext cx="981712" cy="285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ZLanTingHeiS-R-GB" panose="02000000000000000000" pitchFamily="2" charset="-122"/>
                    <a:ea typeface="FZLanTingHeiS-R-GB" panose="02000000000000000000" pitchFamily="2" charset="-122"/>
                  </a:rPr>
                  <a:t>Botnet</a:t>
                </a:r>
                <a:r>
                  <a:rPr kumimoji="1" lang="zh-CN" altLang="en-US" sz="240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ZLanTingHeiS-R-GB" panose="02000000000000000000" pitchFamily="2" charset="-122"/>
                    <a:ea typeface="FZLanTingHeiS-R-GB" panose="02000000000000000000" pitchFamily="2" charset="-122"/>
                  </a:rPr>
                  <a:t>控制者</a:t>
                </a:r>
              </a:p>
            </p:txBody>
          </p:sp>
        </p:grpSp>
        <p:sp>
          <p:nvSpPr>
            <p:cNvPr id="11" name="圆角矩形 21">
              <a:extLst>
                <a:ext uri="{FF2B5EF4-FFF2-40B4-BE49-F238E27FC236}">
                  <a16:creationId xmlns:a16="http://schemas.microsoft.com/office/drawing/2014/main" id="{76FB1AED-C957-46BA-7BEF-35B9986C83EE}"/>
                </a:ext>
              </a:extLst>
            </p:cNvPr>
            <p:cNvSpPr/>
            <p:nvPr/>
          </p:nvSpPr>
          <p:spPr>
            <a:xfrm>
              <a:off x="4712145" y="961928"/>
              <a:ext cx="2115304" cy="88689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0Day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研究 </a:t>
              </a: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APT</a:t>
              </a: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供应链攻击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硬件</a:t>
              </a: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固件攻击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物理设施</a:t>
              </a: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设备攻击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12" name="圆角矩形 22">
              <a:extLst>
                <a:ext uri="{FF2B5EF4-FFF2-40B4-BE49-F238E27FC236}">
                  <a16:creationId xmlns:a16="http://schemas.microsoft.com/office/drawing/2014/main" id="{553FD639-B712-DCBC-5B70-41819F541566}"/>
                </a:ext>
              </a:extLst>
            </p:cNvPr>
            <p:cNvSpPr/>
            <p:nvPr/>
          </p:nvSpPr>
          <p:spPr>
            <a:xfrm>
              <a:off x="4712144" y="2123482"/>
              <a:ext cx="2115304" cy="186613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Botnet</a:t>
              </a: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endParaRPr kumimoji="1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DDOS</a:t>
              </a: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勒索软件</a:t>
              </a:r>
              <a:endParaRPr kumimoji="1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挖矿软件</a:t>
              </a:r>
              <a:endParaRPr kumimoji="1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邮件</a:t>
              </a: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钓鱼</a:t>
              </a: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恶意软件</a:t>
              </a:r>
              <a:endParaRPr kumimoji="1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0Day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利用</a:t>
              </a: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/APT</a:t>
              </a: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针对</a:t>
              </a: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AI</a:t>
              </a: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的攻击</a:t>
              </a:r>
              <a:endParaRPr kumimoji="1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AI</a:t>
              </a: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辅助攻击</a:t>
              </a:r>
              <a:endParaRPr kumimoji="1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6720B34-A0F0-AB79-9643-9A35BAD7F759}"/>
                </a:ext>
              </a:extLst>
            </p:cNvPr>
            <p:cNvSpPr txBox="1"/>
            <p:nvPr/>
          </p:nvSpPr>
          <p:spPr>
            <a:xfrm>
              <a:off x="8659963" y="356818"/>
              <a:ext cx="1050211" cy="361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受攻击目标</a:t>
              </a:r>
            </a:p>
          </p:txBody>
        </p:sp>
        <p:sp>
          <p:nvSpPr>
            <p:cNvPr id="14" name="圆角矩形 26">
              <a:extLst>
                <a:ext uri="{FF2B5EF4-FFF2-40B4-BE49-F238E27FC236}">
                  <a16:creationId xmlns:a16="http://schemas.microsoft.com/office/drawing/2014/main" id="{4D14971B-1FB5-5CDE-AA1F-C9A355F795D5}"/>
                </a:ext>
              </a:extLst>
            </p:cNvPr>
            <p:cNvSpPr/>
            <p:nvPr/>
          </p:nvSpPr>
          <p:spPr>
            <a:xfrm>
              <a:off x="7902325" y="2123482"/>
              <a:ext cx="2925548" cy="88689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National critical infrastructure 国家关键基础设施：</a:t>
              </a:r>
              <a:endParaRPr kumimoji="0" lang="en-US" altLang="zh-CN" sz="14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能源、交通、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金融</a:t>
              </a:r>
              <a:r>
                <a:rPr kumimoji="0" lang="zh-CN" altLang="en-US" sz="1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、通信等关键领域的机密性和可用性  </a:t>
              </a:r>
              <a:endParaRPr kumimoji="0" lang="en-US" altLang="zh-CN" sz="14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15" name="圆角矩形 28">
              <a:extLst>
                <a:ext uri="{FF2B5EF4-FFF2-40B4-BE49-F238E27FC236}">
                  <a16:creationId xmlns:a16="http://schemas.microsoft.com/office/drawing/2014/main" id="{1F469412-DC64-82AF-5EA0-92A5BBF6019C}"/>
                </a:ext>
              </a:extLst>
            </p:cNvPr>
            <p:cNvSpPr/>
            <p:nvPr/>
          </p:nvSpPr>
          <p:spPr>
            <a:xfrm>
              <a:off x="7902327" y="3254566"/>
              <a:ext cx="2925548" cy="73504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Controlled Unclassified Information 受控未分类信息：</a:t>
              </a:r>
              <a:endParaRPr kumimoji="0" lang="en-US" altLang="zh-CN" sz="14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政府和重要企事业单位的非涉密信息</a:t>
              </a:r>
              <a:endParaRPr kumimoji="0" lang="en-US" altLang="zh-CN" sz="14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16" name="圆角矩形 29">
              <a:extLst>
                <a:ext uri="{FF2B5EF4-FFF2-40B4-BE49-F238E27FC236}">
                  <a16:creationId xmlns:a16="http://schemas.microsoft.com/office/drawing/2014/main" id="{4FED84F6-56FD-23D0-FB3A-AFFAD6FCA790}"/>
                </a:ext>
              </a:extLst>
            </p:cNvPr>
            <p:cNvSpPr/>
            <p:nvPr/>
          </p:nvSpPr>
          <p:spPr>
            <a:xfrm>
              <a:off x="7873750" y="4229097"/>
              <a:ext cx="1586051" cy="1756432"/>
            </a:xfrm>
            <a:prstGeom prst="roundRect">
              <a:avLst/>
            </a:prstGeom>
            <a:solidFill>
              <a:srgbClr val="E3F2FD"/>
            </a:solidFill>
            <a:ln w="12700" cap="flat" cmpd="sng" algn="ctr">
              <a:solidFill>
                <a:srgbClr val="A5A5A5"/>
              </a:solidFill>
              <a:prstDash val="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Commercial data 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 一般商业数据：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一般企业的商业和业务经营数据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17" name="圆角矩形 31">
              <a:extLst>
                <a:ext uri="{FF2B5EF4-FFF2-40B4-BE49-F238E27FC236}">
                  <a16:creationId xmlns:a16="http://schemas.microsoft.com/office/drawing/2014/main" id="{33857105-42CD-10A9-DAAA-0B6E96A758BE}"/>
                </a:ext>
              </a:extLst>
            </p:cNvPr>
            <p:cNvSpPr/>
            <p:nvPr/>
          </p:nvSpPr>
          <p:spPr>
            <a:xfrm>
              <a:off x="9510780" y="4229097"/>
              <a:ext cx="1317094" cy="1756432"/>
            </a:xfrm>
            <a:prstGeom prst="roundRect">
              <a:avLst/>
            </a:prstGeom>
            <a:solidFill>
              <a:srgbClr val="F0F8FE"/>
            </a:solidFill>
            <a:ln w="12700" cap="flat" cmpd="sng" algn="ctr">
              <a:solidFill>
                <a:srgbClr val="A5A5A5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Personally identifiable information (PII)     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个人敏感信息：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个人身份、隐私相关的敏感数据</a:t>
              </a:r>
            </a:p>
          </p:txBody>
        </p:sp>
        <p:sp>
          <p:nvSpPr>
            <p:cNvPr id="18" name="圆角矩形 35">
              <a:extLst>
                <a:ext uri="{FF2B5EF4-FFF2-40B4-BE49-F238E27FC236}">
                  <a16:creationId xmlns:a16="http://schemas.microsoft.com/office/drawing/2014/main" id="{BDC7E829-DBE0-933D-EB36-BA1C24D369B1}"/>
                </a:ext>
              </a:extLst>
            </p:cNvPr>
            <p:cNvSpPr/>
            <p:nvPr/>
          </p:nvSpPr>
          <p:spPr>
            <a:xfrm>
              <a:off x="7902325" y="974713"/>
              <a:ext cx="2925548" cy="88689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Classified information  分类</a:t>
              </a: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(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涉密</a:t>
              </a: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)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信息：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政府及军事领域的涉密信息和系统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19" name="圆角矩形 50">
              <a:extLst>
                <a:ext uri="{FF2B5EF4-FFF2-40B4-BE49-F238E27FC236}">
                  <a16:creationId xmlns:a16="http://schemas.microsoft.com/office/drawing/2014/main" id="{686B15BA-29C9-20FF-C381-9824837101A1}"/>
                </a:ext>
              </a:extLst>
            </p:cNvPr>
            <p:cNvSpPr/>
            <p:nvPr/>
          </p:nvSpPr>
          <p:spPr>
            <a:xfrm>
              <a:off x="4712144" y="4229096"/>
              <a:ext cx="2115304" cy="88689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邮件</a:t>
              </a: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钓鱼</a:t>
              </a: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恶意软件</a:t>
              </a:r>
              <a:endParaRPr kumimoji="1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0Day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利用</a:t>
              </a: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扫描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弱口令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Web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漏洞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0" name="圆角矩形 51">
              <a:extLst>
                <a:ext uri="{FF2B5EF4-FFF2-40B4-BE49-F238E27FC236}">
                  <a16:creationId xmlns:a16="http://schemas.microsoft.com/office/drawing/2014/main" id="{86708771-4AEA-5512-A6DA-25A2C24BF8B9}"/>
                </a:ext>
              </a:extLst>
            </p:cNvPr>
            <p:cNvSpPr/>
            <p:nvPr/>
          </p:nvSpPr>
          <p:spPr>
            <a:xfrm>
              <a:off x="4712143" y="5331247"/>
              <a:ext cx="2115304" cy="65428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邮件</a:t>
              </a: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钓鱼</a:t>
              </a:r>
              <a:r>
                <a:rPr kumimoji="1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1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恶意软件</a:t>
              </a:r>
              <a:endParaRPr kumimoji="1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弱口令</a:t>
              </a:r>
              <a:r>
                <a:rPr kumimoji="0" lang="en-US" altLang="zh-CN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/</a:t>
              </a: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无意识信息泄露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越权访问</a:t>
              </a:r>
              <a:endParaRPr kumimoji="0" lang="en-US" altLang="zh-CN" sz="16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cxnSp>
          <p:nvCxnSpPr>
            <p:cNvPr id="21" name="直线箭头连接符 158">
              <a:extLst>
                <a:ext uri="{FF2B5EF4-FFF2-40B4-BE49-F238E27FC236}">
                  <a16:creationId xmlns:a16="http://schemas.microsoft.com/office/drawing/2014/main" id="{2CB01DC3-C896-59A1-66B1-692808E83D2C}"/>
                </a:ext>
              </a:extLst>
            </p:cNvPr>
            <p:cNvCxnSpPr>
              <a:cxnSpLocks/>
            </p:cNvCxnSpPr>
            <p:nvPr/>
          </p:nvCxnSpPr>
          <p:spPr>
            <a:xfrm>
              <a:off x="6480646" y="1114942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线箭头连接符 160">
              <a:extLst>
                <a:ext uri="{FF2B5EF4-FFF2-40B4-BE49-F238E27FC236}">
                  <a16:creationId xmlns:a16="http://schemas.microsoft.com/office/drawing/2014/main" id="{9233DF5F-D92A-E650-D711-E8CE63F40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8780" y="1222069"/>
              <a:ext cx="0" cy="149531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线箭头连接符 167">
              <a:extLst>
                <a:ext uri="{FF2B5EF4-FFF2-40B4-BE49-F238E27FC236}">
                  <a16:creationId xmlns:a16="http://schemas.microsoft.com/office/drawing/2014/main" id="{02B7EF12-AAB2-730C-1527-577680FCA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545" y="1403045"/>
              <a:ext cx="0" cy="149531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线箭头连接符 171">
              <a:extLst>
                <a:ext uri="{FF2B5EF4-FFF2-40B4-BE49-F238E27FC236}">
                  <a16:creationId xmlns:a16="http://schemas.microsoft.com/office/drawing/2014/main" id="{32F3520C-8EA7-284C-B35D-C3855B83A052}"/>
                </a:ext>
              </a:extLst>
            </p:cNvPr>
            <p:cNvCxnSpPr>
              <a:cxnSpLocks/>
            </p:cNvCxnSpPr>
            <p:nvPr/>
          </p:nvCxnSpPr>
          <p:spPr>
            <a:xfrm>
              <a:off x="6491618" y="2428641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线箭头连接符 172">
              <a:extLst>
                <a:ext uri="{FF2B5EF4-FFF2-40B4-BE49-F238E27FC236}">
                  <a16:creationId xmlns:a16="http://schemas.microsoft.com/office/drawing/2014/main" id="{5B2648B9-5592-C76E-FF71-C19236640E92}"/>
                </a:ext>
              </a:extLst>
            </p:cNvPr>
            <p:cNvCxnSpPr>
              <a:cxnSpLocks/>
            </p:cNvCxnSpPr>
            <p:nvPr/>
          </p:nvCxnSpPr>
          <p:spPr>
            <a:xfrm>
              <a:off x="6501151" y="2581041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直线箭头连接符 173">
              <a:extLst>
                <a:ext uri="{FF2B5EF4-FFF2-40B4-BE49-F238E27FC236}">
                  <a16:creationId xmlns:a16="http://schemas.microsoft.com/office/drawing/2014/main" id="{812C4A62-0BC6-FA2C-6226-067FC4489AF7}"/>
                </a:ext>
              </a:extLst>
            </p:cNvPr>
            <p:cNvCxnSpPr>
              <a:cxnSpLocks/>
            </p:cNvCxnSpPr>
            <p:nvPr/>
          </p:nvCxnSpPr>
          <p:spPr>
            <a:xfrm>
              <a:off x="6501151" y="3181127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线箭头连接符 174">
              <a:extLst>
                <a:ext uri="{FF2B5EF4-FFF2-40B4-BE49-F238E27FC236}">
                  <a16:creationId xmlns:a16="http://schemas.microsoft.com/office/drawing/2014/main" id="{EFE01D5F-266E-B163-92FF-4857283272C9}"/>
                </a:ext>
              </a:extLst>
            </p:cNvPr>
            <p:cNvCxnSpPr>
              <a:cxnSpLocks/>
            </p:cNvCxnSpPr>
            <p:nvPr/>
          </p:nvCxnSpPr>
          <p:spPr>
            <a:xfrm>
              <a:off x="6501151" y="3352569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直线箭头连接符 176">
              <a:extLst>
                <a:ext uri="{FF2B5EF4-FFF2-40B4-BE49-F238E27FC236}">
                  <a16:creationId xmlns:a16="http://schemas.microsoft.com/office/drawing/2014/main" id="{7217524A-1C67-72C5-AE1A-F5970EE91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7655" y="2710613"/>
              <a:ext cx="0" cy="149530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线箭头连接符 177">
              <a:extLst>
                <a:ext uri="{FF2B5EF4-FFF2-40B4-BE49-F238E27FC236}">
                  <a16:creationId xmlns:a16="http://schemas.microsoft.com/office/drawing/2014/main" id="{6167084C-5E5C-03AB-D154-6CCDAA7E4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4998" y="2911888"/>
              <a:ext cx="0" cy="149530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线箭头连接符 178">
              <a:extLst>
                <a:ext uri="{FF2B5EF4-FFF2-40B4-BE49-F238E27FC236}">
                  <a16:creationId xmlns:a16="http://schemas.microsoft.com/office/drawing/2014/main" id="{357A1EE5-C3BE-4EC6-BED0-1B3C7A8D7CC8}"/>
                </a:ext>
              </a:extLst>
            </p:cNvPr>
            <p:cNvCxnSpPr>
              <a:cxnSpLocks/>
            </p:cNvCxnSpPr>
            <p:nvPr/>
          </p:nvCxnSpPr>
          <p:spPr>
            <a:xfrm>
              <a:off x="6496394" y="4419619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直线箭头连接符 180">
              <a:extLst>
                <a:ext uri="{FF2B5EF4-FFF2-40B4-BE49-F238E27FC236}">
                  <a16:creationId xmlns:a16="http://schemas.microsoft.com/office/drawing/2014/main" id="{0D7BC159-C70B-E53E-B856-434B2ACAD553}"/>
                </a:ext>
              </a:extLst>
            </p:cNvPr>
            <p:cNvCxnSpPr>
              <a:cxnSpLocks/>
            </p:cNvCxnSpPr>
            <p:nvPr/>
          </p:nvCxnSpPr>
          <p:spPr>
            <a:xfrm>
              <a:off x="6496386" y="4605372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直线箭头连接符 181">
              <a:extLst>
                <a:ext uri="{FF2B5EF4-FFF2-40B4-BE49-F238E27FC236}">
                  <a16:creationId xmlns:a16="http://schemas.microsoft.com/office/drawing/2014/main" id="{D190BA07-35E9-970E-5A4D-22CB4A9F4547}"/>
                </a:ext>
              </a:extLst>
            </p:cNvPr>
            <p:cNvCxnSpPr>
              <a:cxnSpLocks/>
            </p:cNvCxnSpPr>
            <p:nvPr/>
          </p:nvCxnSpPr>
          <p:spPr>
            <a:xfrm>
              <a:off x="6496386" y="4776813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线箭头连接符 182">
              <a:extLst>
                <a:ext uri="{FF2B5EF4-FFF2-40B4-BE49-F238E27FC236}">
                  <a16:creationId xmlns:a16="http://schemas.microsoft.com/office/drawing/2014/main" id="{ED7C01A0-7B3F-AF05-7FDC-29126A95B500}"/>
                </a:ext>
              </a:extLst>
            </p:cNvPr>
            <p:cNvCxnSpPr>
              <a:cxnSpLocks/>
            </p:cNvCxnSpPr>
            <p:nvPr/>
          </p:nvCxnSpPr>
          <p:spPr>
            <a:xfrm>
              <a:off x="6491618" y="4929213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线箭头连接符 183">
              <a:extLst>
                <a:ext uri="{FF2B5EF4-FFF2-40B4-BE49-F238E27FC236}">
                  <a16:creationId xmlns:a16="http://schemas.microsoft.com/office/drawing/2014/main" id="{3D7E63AD-1CC3-0EAC-986F-E79B64B612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547" y="1598309"/>
              <a:ext cx="0" cy="149531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线箭头连接符 184">
              <a:extLst>
                <a:ext uri="{FF2B5EF4-FFF2-40B4-BE49-F238E27FC236}">
                  <a16:creationId xmlns:a16="http://schemas.microsoft.com/office/drawing/2014/main" id="{D049EA08-D63B-76F4-CECF-3B1EA25812BE}"/>
                </a:ext>
              </a:extLst>
            </p:cNvPr>
            <p:cNvCxnSpPr>
              <a:cxnSpLocks/>
            </p:cNvCxnSpPr>
            <p:nvPr/>
          </p:nvCxnSpPr>
          <p:spPr>
            <a:xfrm>
              <a:off x="6491618" y="5457869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线箭头连接符 185">
              <a:extLst>
                <a:ext uri="{FF2B5EF4-FFF2-40B4-BE49-F238E27FC236}">
                  <a16:creationId xmlns:a16="http://schemas.microsoft.com/office/drawing/2014/main" id="{EAA82CCF-17AF-1645-4A5A-916556D0D211}"/>
                </a:ext>
              </a:extLst>
            </p:cNvPr>
            <p:cNvCxnSpPr>
              <a:cxnSpLocks/>
            </p:cNvCxnSpPr>
            <p:nvPr/>
          </p:nvCxnSpPr>
          <p:spPr>
            <a:xfrm>
              <a:off x="6491618" y="5629310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线箭头连接符 186">
              <a:extLst>
                <a:ext uri="{FF2B5EF4-FFF2-40B4-BE49-F238E27FC236}">
                  <a16:creationId xmlns:a16="http://schemas.microsoft.com/office/drawing/2014/main" id="{B832D960-52C9-AFDB-78C4-4FA812E72BCA}"/>
                </a:ext>
              </a:extLst>
            </p:cNvPr>
            <p:cNvCxnSpPr>
              <a:cxnSpLocks/>
            </p:cNvCxnSpPr>
            <p:nvPr/>
          </p:nvCxnSpPr>
          <p:spPr>
            <a:xfrm>
              <a:off x="6501138" y="5795998"/>
              <a:ext cx="14893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线箭头连接符 187">
              <a:extLst>
                <a:ext uri="{FF2B5EF4-FFF2-40B4-BE49-F238E27FC236}">
                  <a16:creationId xmlns:a16="http://schemas.microsoft.com/office/drawing/2014/main" id="{1C5CBD8C-1290-BDEE-97F1-98813A265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5606" y="3455453"/>
              <a:ext cx="0" cy="149530"/>
            </a:xfrm>
            <a:prstGeom prst="straightConnector1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363932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FD741-5498-1E69-6D42-79C0B2527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二级副标题文字内容展示">
            <a:extLst>
              <a:ext uri="{FF2B5EF4-FFF2-40B4-BE49-F238E27FC236}">
                <a16:creationId xmlns:a16="http://schemas.microsoft.com/office/drawing/2014/main" id="{DF3D3AF7-F104-C47A-B8FC-7A3CD47E1ADF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监管推动企业建立云上安全体系，合规基线即安全底线</a:t>
            </a:r>
            <a:endParaRPr dirty="0"/>
          </a:p>
        </p:txBody>
      </p:sp>
      <p:sp>
        <p:nvSpPr>
          <p:cNvPr id="431" name="一级标题文字内容展示">
            <a:extLst>
              <a:ext uri="{FF2B5EF4-FFF2-40B4-BE49-F238E27FC236}">
                <a16:creationId xmlns:a16="http://schemas.microsoft.com/office/drawing/2014/main" id="{1E96BA5C-B1A9-E0DC-4747-594DFEBFC09C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法律合规带来的风险与机遇</a:t>
            </a:r>
          </a:p>
        </p:txBody>
      </p:sp>
      <p:sp>
        <p:nvSpPr>
          <p:cNvPr id="466" name="矩形 465">
            <a:extLst>
              <a:ext uri="{FF2B5EF4-FFF2-40B4-BE49-F238E27FC236}">
                <a16:creationId xmlns:a16="http://schemas.microsoft.com/office/drawing/2014/main" id="{E6D7237B-11ED-D66D-F993-B0B8ACDC4546}"/>
              </a:ext>
            </a:extLst>
          </p:cNvPr>
          <p:cNvSpPr/>
          <p:nvPr/>
        </p:nvSpPr>
        <p:spPr>
          <a:xfrm rot="10800000">
            <a:off x="9065913" y="6845384"/>
            <a:ext cx="6333519" cy="1686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Helvetica Neue"/>
            </a:endParaRPr>
          </a:p>
        </p:txBody>
      </p:sp>
      <p:sp>
        <p:nvSpPr>
          <p:cNvPr id="465" name="矩形 464">
            <a:extLst>
              <a:ext uri="{FF2B5EF4-FFF2-40B4-BE49-F238E27FC236}">
                <a16:creationId xmlns:a16="http://schemas.microsoft.com/office/drawing/2014/main" id="{2DBDCF7D-6C2D-CA9F-A355-64BF55A55215}"/>
              </a:ext>
            </a:extLst>
          </p:cNvPr>
          <p:cNvSpPr/>
          <p:nvPr/>
        </p:nvSpPr>
        <p:spPr>
          <a:xfrm rot="10800000">
            <a:off x="15621924" y="6856356"/>
            <a:ext cx="6333519" cy="1686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Helvetica Neue"/>
            </a:endParaRPr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D60EB8FA-2C7F-A88D-56E7-942F6308DDE6}"/>
              </a:ext>
            </a:extLst>
          </p:cNvPr>
          <p:cNvSpPr/>
          <p:nvPr/>
        </p:nvSpPr>
        <p:spPr>
          <a:xfrm>
            <a:off x="2421051" y="8759939"/>
            <a:ext cx="6463790" cy="626270"/>
          </a:xfrm>
          <a:prstGeom prst="roundRect">
            <a:avLst>
              <a:gd name="adj" fmla="val 35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信创</a:t>
            </a:r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2F415930-A836-5F18-7625-1FC2D411FE57}"/>
              </a:ext>
            </a:extLst>
          </p:cNvPr>
          <p:cNvSpPr/>
          <p:nvPr/>
        </p:nvSpPr>
        <p:spPr>
          <a:xfrm rot="10800000">
            <a:off x="2421440" y="3300532"/>
            <a:ext cx="4894103" cy="2690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Helvetica Neue"/>
            </a:endParaRPr>
          </a:p>
        </p:txBody>
      </p:sp>
      <p:sp>
        <p:nvSpPr>
          <p:cNvPr id="442" name="圆角矩形 441">
            <a:extLst>
              <a:ext uri="{FF2B5EF4-FFF2-40B4-BE49-F238E27FC236}">
                <a16:creationId xmlns:a16="http://schemas.microsoft.com/office/drawing/2014/main" id="{A38DB46D-C4CA-AA29-C57A-765CD8A2B64A}"/>
              </a:ext>
            </a:extLst>
          </p:cNvPr>
          <p:cNvSpPr/>
          <p:nvPr/>
        </p:nvSpPr>
        <p:spPr>
          <a:xfrm>
            <a:off x="2421442" y="2716554"/>
            <a:ext cx="4894103" cy="740829"/>
          </a:xfrm>
          <a:prstGeom prst="roundRect">
            <a:avLst>
              <a:gd name="adj" fmla="val 3571"/>
            </a:avLst>
          </a:prstGeom>
          <a:solidFill>
            <a:srgbClr val="03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《网络安全法》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+mn-ea"/>
            </a:endParaRPr>
          </a:p>
        </p:txBody>
      </p:sp>
      <p:sp>
        <p:nvSpPr>
          <p:cNvPr id="439" name="矩形 438">
            <a:extLst>
              <a:ext uri="{FF2B5EF4-FFF2-40B4-BE49-F238E27FC236}">
                <a16:creationId xmlns:a16="http://schemas.microsoft.com/office/drawing/2014/main" id="{4169DC95-B066-F78F-D645-E96127EDBFD1}"/>
              </a:ext>
            </a:extLst>
          </p:cNvPr>
          <p:cNvSpPr/>
          <p:nvPr/>
        </p:nvSpPr>
        <p:spPr>
          <a:xfrm rot="10800000">
            <a:off x="17130030" y="3300532"/>
            <a:ext cx="4825414" cy="2690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Helvetica Neue"/>
            </a:endParaRPr>
          </a:p>
        </p:txBody>
      </p:sp>
      <p:sp>
        <p:nvSpPr>
          <p:cNvPr id="440" name="圆角矩形 439">
            <a:extLst>
              <a:ext uri="{FF2B5EF4-FFF2-40B4-BE49-F238E27FC236}">
                <a16:creationId xmlns:a16="http://schemas.microsoft.com/office/drawing/2014/main" id="{C475BB9C-3035-BE95-A352-ACEA97B9C55F}"/>
              </a:ext>
            </a:extLst>
          </p:cNvPr>
          <p:cNvSpPr/>
          <p:nvPr/>
        </p:nvSpPr>
        <p:spPr>
          <a:xfrm>
            <a:off x="17140524" y="2716554"/>
            <a:ext cx="4814920" cy="740829"/>
          </a:xfrm>
          <a:prstGeom prst="roundRect">
            <a:avLst>
              <a:gd name="adj" fmla="val 3571"/>
            </a:avLst>
          </a:prstGeom>
          <a:solidFill>
            <a:srgbClr val="03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《个人信息保护法》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+mn-ea"/>
            </a:endParaRPr>
          </a:p>
        </p:txBody>
      </p:sp>
      <p:sp>
        <p:nvSpPr>
          <p:cNvPr id="437" name="矩形 436">
            <a:extLst>
              <a:ext uri="{FF2B5EF4-FFF2-40B4-BE49-F238E27FC236}">
                <a16:creationId xmlns:a16="http://schemas.microsoft.com/office/drawing/2014/main" id="{7E2505DE-6262-606A-C685-B7B4C7C317BC}"/>
              </a:ext>
            </a:extLst>
          </p:cNvPr>
          <p:cNvSpPr/>
          <p:nvPr/>
        </p:nvSpPr>
        <p:spPr>
          <a:xfrm rot="10800000">
            <a:off x="12248153" y="3300531"/>
            <a:ext cx="4825414" cy="2682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Helvetica Neue"/>
            </a:endParaRPr>
          </a:p>
        </p:txBody>
      </p:sp>
      <p:sp>
        <p:nvSpPr>
          <p:cNvPr id="438" name="圆角矩形 437">
            <a:extLst>
              <a:ext uri="{FF2B5EF4-FFF2-40B4-BE49-F238E27FC236}">
                <a16:creationId xmlns:a16="http://schemas.microsoft.com/office/drawing/2014/main" id="{92233F83-1D09-4907-AC77-D388C417C9BF}"/>
              </a:ext>
            </a:extLst>
          </p:cNvPr>
          <p:cNvSpPr/>
          <p:nvPr/>
        </p:nvSpPr>
        <p:spPr>
          <a:xfrm>
            <a:off x="12258647" y="2716554"/>
            <a:ext cx="4814920" cy="740829"/>
          </a:xfrm>
          <a:prstGeom prst="roundRect">
            <a:avLst>
              <a:gd name="adj" fmla="val 3571"/>
            </a:avLst>
          </a:prstGeom>
          <a:solidFill>
            <a:srgbClr val="03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《数据安全法》</a:t>
            </a:r>
          </a:p>
        </p:txBody>
      </p:sp>
      <p:sp>
        <p:nvSpPr>
          <p:cNvPr id="428" name="ïṩlîdé">
            <a:extLst>
              <a:ext uri="{FF2B5EF4-FFF2-40B4-BE49-F238E27FC236}">
                <a16:creationId xmlns:a16="http://schemas.microsoft.com/office/drawing/2014/main" id="{DE4BFA9A-312B-125D-066E-BA4B80110614}"/>
              </a:ext>
            </a:extLst>
          </p:cNvPr>
          <p:cNvSpPr txBox="1"/>
          <p:nvPr/>
        </p:nvSpPr>
        <p:spPr>
          <a:xfrm>
            <a:off x="12335583" y="3489067"/>
            <a:ext cx="4737984" cy="2546765"/>
          </a:xfrm>
          <a:prstGeom prst="rect">
            <a:avLst/>
          </a:prstGeom>
          <a:noFill/>
          <a:ln>
            <a:noFill/>
          </a:ln>
        </p:spPr>
        <p:txBody>
          <a:bodyPr wrap="square" lIns="45720" tIns="22860" rIns="45720" bIns="2286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第二十七条　开展数据处理活动应当依照法律、法规的规定，建立健全全流程数据安全管理制度，组织开展数据安全教育培训，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采取相应的技术措施和其他必要措施，保障数据安全。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利用互联网等信息网络开展数据处理活动，应当在网络安全等级保护制度的基础上，履行上述。</a:t>
            </a:r>
          </a:p>
        </p:txBody>
      </p:sp>
      <p:sp>
        <p:nvSpPr>
          <p:cNvPr id="435" name="矩形 434">
            <a:extLst>
              <a:ext uri="{FF2B5EF4-FFF2-40B4-BE49-F238E27FC236}">
                <a16:creationId xmlns:a16="http://schemas.microsoft.com/office/drawing/2014/main" id="{5575629E-D9F7-16D5-93A8-91FAD9EA7F37}"/>
              </a:ext>
            </a:extLst>
          </p:cNvPr>
          <p:cNvSpPr/>
          <p:nvPr/>
        </p:nvSpPr>
        <p:spPr>
          <a:xfrm rot="10800000">
            <a:off x="7370631" y="3300533"/>
            <a:ext cx="4825414" cy="2682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Helvetica Neue"/>
            </a:endParaRPr>
          </a:p>
        </p:txBody>
      </p:sp>
      <p:sp>
        <p:nvSpPr>
          <p:cNvPr id="436" name="圆角矩形 435">
            <a:extLst>
              <a:ext uri="{FF2B5EF4-FFF2-40B4-BE49-F238E27FC236}">
                <a16:creationId xmlns:a16="http://schemas.microsoft.com/office/drawing/2014/main" id="{C781E441-33B9-7622-761C-C76B947800CA}"/>
              </a:ext>
            </a:extLst>
          </p:cNvPr>
          <p:cNvSpPr/>
          <p:nvPr/>
        </p:nvSpPr>
        <p:spPr>
          <a:xfrm>
            <a:off x="7381125" y="2716554"/>
            <a:ext cx="4814920" cy="740829"/>
          </a:xfrm>
          <a:prstGeom prst="roundRect">
            <a:avLst>
              <a:gd name="adj" fmla="val 3571"/>
            </a:avLst>
          </a:prstGeom>
          <a:solidFill>
            <a:srgbClr val="03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《密码法》</a:t>
            </a:r>
          </a:p>
        </p:txBody>
      </p:sp>
      <p:sp>
        <p:nvSpPr>
          <p:cNvPr id="432" name="ïṩlîdé">
            <a:extLst>
              <a:ext uri="{FF2B5EF4-FFF2-40B4-BE49-F238E27FC236}">
                <a16:creationId xmlns:a16="http://schemas.microsoft.com/office/drawing/2014/main" id="{885EC9D9-1B33-F19E-E91F-9F1911270C05}"/>
              </a:ext>
            </a:extLst>
          </p:cNvPr>
          <p:cNvSpPr txBox="1"/>
          <p:nvPr/>
        </p:nvSpPr>
        <p:spPr>
          <a:xfrm>
            <a:off x="2589901" y="3489067"/>
            <a:ext cx="4756083" cy="2342107"/>
          </a:xfrm>
          <a:prstGeom prst="rect">
            <a:avLst/>
          </a:prstGeom>
          <a:noFill/>
          <a:ln>
            <a:noFill/>
          </a:ln>
        </p:spPr>
        <p:txBody>
          <a:bodyPr wrap="square" lIns="45720" tIns="22860" rIns="45720" bIns="2286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第二十一条 国家实行网络安全等级保护制度。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其安全保护义务第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条明确采取数据分类、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重要数据备份和加密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等措施。</a:t>
            </a:r>
          </a:p>
        </p:txBody>
      </p:sp>
      <p:sp>
        <p:nvSpPr>
          <p:cNvPr id="433" name="ïṩlîdé">
            <a:extLst>
              <a:ext uri="{FF2B5EF4-FFF2-40B4-BE49-F238E27FC236}">
                <a16:creationId xmlns:a16="http://schemas.microsoft.com/office/drawing/2014/main" id="{9385B162-2BC2-9545-14B3-11DD47555ABD}"/>
              </a:ext>
            </a:extLst>
          </p:cNvPr>
          <p:cNvSpPr txBox="1"/>
          <p:nvPr/>
        </p:nvSpPr>
        <p:spPr>
          <a:xfrm>
            <a:off x="17427294" y="3489067"/>
            <a:ext cx="4116200" cy="2944724"/>
          </a:xfrm>
          <a:prstGeom prst="rect">
            <a:avLst/>
          </a:prstGeom>
          <a:noFill/>
          <a:ln>
            <a:noFill/>
          </a:ln>
        </p:spPr>
        <p:txBody>
          <a:bodyPr wrap="square" lIns="45720" tIns="22860" rIns="45720" bIns="2286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-85725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第五十一条第三款：采取相应的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加密、去标识化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等安全技术措施；</a:t>
            </a:r>
          </a:p>
          <a:p>
            <a:pPr marL="0" marR="0" lvl="0" indent="-85725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第六十六条：情节严重的，由省级以上履行个人信息保护职责的部门责令改正，没收违法所得，并处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五千万元以下或者上一年度营业额百分之五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以下罚款……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34" name="ïṩlîdé">
            <a:extLst>
              <a:ext uri="{FF2B5EF4-FFF2-40B4-BE49-F238E27FC236}">
                <a16:creationId xmlns:a16="http://schemas.microsoft.com/office/drawing/2014/main" id="{783ABCD6-6CB9-BFA8-051E-C99CBE8A3D0B}"/>
              </a:ext>
            </a:extLst>
          </p:cNvPr>
          <p:cNvSpPr txBox="1"/>
          <p:nvPr/>
        </p:nvSpPr>
        <p:spPr>
          <a:xfrm>
            <a:off x="7453620" y="3489067"/>
            <a:ext cx="4708479" cy="2116426"/>
          </a:xfrm>
          <a:prstGeom prst="rect">
            <a:avLst/>
          </a:prstGeom>
          <a:noFill/>
          <a:ln>
            <a:noFill/>
          </a:ln>
        </p:spPr>
        <p:txBody>
          <a:bodyPr wrap="square" lIns="45720" tIns="22860" rIns="45720" bIns="2286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二十七条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法律、行政法规和国家有关规定要求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使用商用密码进行保护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的关键信息基础设施，其运营者应当使用商用密码进行保护。关键信息基础设施运营者，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应当自行或者委托商用密码检测机构开展商用密码应用安全性评估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。</a:t>
            </a:r>
          </a:p>
        </p:txBody>
      </p:sp>
      <p:sp>
        <p:nvSpPr>
          <p:cNvPr id="443" name="圆角矩形 442">
            <a:extLst>
              <a:ext uri="{FF2B5EF4-FFF2-40B4-BE49-F238E27FC236}">
                <a16:creationId xmlns:a16="http://schemas.microsoft.com/office/drawing/2014/main" id="{AA9630FF-156D-1547-0BFB-5822B1D1EBC1}"/>
              </a:ext>
            </a:extLst>
          </p:cNvPr>
          <p:cNvSpPr/>
          <p:nvPr/>
        </p:nvSpPr>
        <p:spPr>
          <a:xfrm>
            <a:off x="15605180" y="8736086"/>
            <a:ext cx="6365031" cy="626270"/>
          </a:xfrm>
          <a:prstGeom prst="roundRect">
            <a:avLst>
              <a:gd name="adj" fmla="val 35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密评</a:t>
            </a:r>
          </a:p>
        </p:txBody>
      </p:sp>
      <p:sp>
        <p:nvSpPr>
          <p:cNvPr id="444" name="圆角矩形 443">
            <a:extLst>
              <a:ext uri="{FF2B5EF4-FFF2-40B4-BE49-F238E27FC236}">
                <a16:creationId xmlns:a16="http://schemas.microsoft.com/office/drawing/2014/main" id="{381B5C4F-C948-29E1-DB0A-9AC189E3B3E6}"/>
              </a:ext>
            </a:extLst>
          </p:cNvPr>
          <p:cNvSpPr/>
          <p:nvPr/>
        </p:nvSpPr>
        <p:spPr>
          <a:xfrm>
            <a:off x="9057709" y="8749617"/>
            <a:ext cx="6365031" cy="626270"/>
          </a:xfrm>
          <a:prstGeom prst="roundRect">
            <a:avLst>
              <a:gd name="adj" fmla="val 35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等保</a:t>
            </a:r>
          </a:p>
        </p:txBody>
      </p:sp>
      <p:pic>
        <p:nvPicPr>
          <p:cNvPr id="446" name="图片 445">
            <a:extLst>
              <a:ext uri="{FF2B5EF4-FFF2-40B4-BE49-F238E27FC236}">
                <a16:creationId xmlns:a16="http://schemas.microsoft.com/office/drawing/2014/main" id="{35B0C876-C70A-9ED7-A1CC-A4E619C4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51" y="9688403"/>
            <a:ext cx="19549160" cy="2534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0" name="ïṩlîdé">
            <a:extLst>
              <a:ext uri="{FF2B5EF4-FFF2-40B4-BE49-F238E27FC236}">
                <a16:creationId xmlns:a16="http://schemas.microsoft.com/office/drawing/2014/main" id="{10E389BF-12E5-9FF7-19D1-E1E34BCF0532}"/>
              </a:ext>
            </a:extLst>
          </p:cNvPr>
          <p:cNvSpPr txBox="1"/>
          <p:nvPr/>
        </p:nvSpPr>
        <p:spPr>
          <a:xfrm>
            <a:off x="9127624" y="6861473"/>
            <a:ext cx="6173611" cy="1917954"/>
          </a:xfrm>
          <a:prstGeom prst="rect">
            <a:avLst/>
          </a:prstGeom>
          <a:noFill/>
          <a:ln>
            <a:noFill/>
          </a:ln>
        </p:spPr>
        <p:txBody>
          <a:bodyPr wrap="square" lIns="45720" tIns="22860" rIns="45720" bIns="2286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《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商用密码管理条例》（修订草案征求意见稿）提出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非涉密的关键信息基础设施、网络安全等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级保护第三级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以上网络、国家政务信息系统等网络与信息系统，其运营者应当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使用商用密码进行保护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"/>
              <a:sym typeface="+mn-ea"/>
            </a:endParaRPr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0B0B2974-48AE-456A-2CEA-FF4018DFDA38}"/>
              </a:ext>
            </a:extLst>
          </p:cNvPr>
          <p:cNvSpPr/>
          <p:nvPr/>
        </p:nvSpPr>
        <p:spPr>
          <a:xfrm>
            <a:off x="2413787" y="6216437"/>
            <a:ext cx="6413230" cy="626270"/>
          </a:xfrm>
          <a:prstGeom prst="roundRect">
            <a:avLst>
              <a:gd name="adj" fmla="val 3571"/>
            </a:avLst>
          </a:prstGeom>
          <a:solidFill>
            <a:srgbClr val="1F8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《关键信息基础设施安全保护条例》</a:t>
            </a:r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523458BC-117E-E23A-2F56-3FF51C0FE3BC}"/>
              </a:ext>
            </a:extLst>
          </p:cNvPr>
          <p:cNvSpPr/>
          <p:nvPr/>
        </p:nvSpPr>
        <p:spPr>
          <a:xfrm>
            <a:off x="9050519" y="6216437"/>
            <a:ext cx="6364309" cy="626453"/>
          </a:xfrm>
          <a:prstGeom prst="roundRect">
            <a:avLst>
              <a:gd name="adj" fmla="val 3571"/>
            </a:avLst>
          </a:prstGeom>
          <a:solidFill>
            <a:srgbClr val="1F8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《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商用密码管理条例》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+mn-ea"/>
            </a:endParaRPr>
          </a:p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（修订草案征求意见稿，列入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2021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年国务院立法计划）</a:t>
            </a:r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B1A34952-6B19-B8C4-83E2-BE8E67BB7B2D}"/>
              </a:ext>
            </a:extLst>
          </p:cNvPr>
          <p:cNvSpPr/>
          <p:nvPr/>
        </p:nvSpPr>
        <p:spPr>
          <a:xfrm>
            <a:off x="15605904" y="6213593"/>
            <a:ext cx="6364309" cy="626453"/>
          </a:xfrm>
          <a:prstGeom prst="roundRect">
            <a:avLst>
              <a:gd name="adj" fmla="val 3571"/>
            </a:avLst>
          </a:prstGeom>
          <a:solidFill>
            <a:srgbClr val="1F8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《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数据安全管理条例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》</a:t>
            </a:r>
          </a:p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（列入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2021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+mn-ea"/>
              </a:rPr>
              <a:t>年国务院立法计划）</a:t>
            </a:r>
          </a:p>
        </p:txBody>
      </p:sp>
      <p:sp>
        <p:nvSpPr>
          <p:cNvPr id="454" name="矩形 453">
            <a:extLst>
              <a:ext uri="{FF2B5EF4-FFF2-40B4-BE49-F238E27FC236}">
                <a16:creationId xmlns:a16="http://schemas.microsoft.com/office/drawing/2014/main" id="{62175DEB-F52B-5041-DEBB-F098A2FE8114}"/>
              </a:ext>
            </a:extLst>
          </p:cNvPr>
          <p:cNvSpPr/>
          <p:nvPr/>
        </p:nvSpPr>
        <p:spPr>
          <a:xfrm rot="10800000">
            <a:off x="2414435" y="6840046"/>
            <a:ext cx="6413229" cy="168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 Neue Medium"/>
              <a:sym typeface="Helvetica Neue"/>
            </a:endParaRPr>
          </a:p>
        </p:txBody>
      </p:sp>
      <p:sp>
        <p:nvSpPr>
          <p:cNvPr id="455" name="ïṩlîdé">
            <a:extLst>
              <a:ext uri="{FF2B5EF4-FFF2-40B4-BE49-F238E27FC236}">
                <a16:creationId xmlns:a16="http://schemas.microsoft.com/office/drawing/2014/main" id="{6602EB41-25EA-6B32-2506-73DFF0048198}"/>
              </a:ext>
            </a:extLst>
          </p:cNvPr>
          <p:cNvSpPr txBox="1"/>
          <p:nvPr/>
        </p:nvSpPr>
        <p:spPr>
          <a:xfrm>
            <a:off x="15710239" y="6892614"/>
            <a:ext cx="5952495" cy="1157022"/>
          </a:xfrm>
          <a:prstGeom prst="rect">
            <a:avLst/>
          </a:prstGeom>
          <a:noFill/>
          <a:ln>
            <a:noFill/>
          </a:ln>
        </p:spPr>
        <p:txBody>
          <a:bodyPr wrap="square" lIns="45720" tIns="22860" rIns="45720" bIns="2286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2021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27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日，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《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数据安全管理条例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纳入国务院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2021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年度立法工作计划。</a:t>
            </a:r>
          </a:p>
        </p:txBody>
      </p:sp>
      <p:sp>
        <p:nvSpPr>
          <p:cNvPr id="449" name="ïṩlîdé">
            <a:extLst>
              <a:ext uri="{FF2B5EF4-FFF2-40B4-BE49-F238E27FC236}">
                <a16:creationId xmlns:a16="http://schemas.microsoft.com/office/drawing/2014/main" id="{A6F4EE2B-97F6-8377-6AD6-316CD7272BD7}"/>
              </a:ext>
            </a:extLst>
          </p:cNvPr>
          <p:cNvSpPr txBox="1"/>
          <p:nvPr/>
        </p:nvSpPr>
        <p:spPr>
          <a:xfrm>
            <a:off x="2475996" y="6887155"/>
            <a:ext cx="6111839" cy="2119743"/>
          </a:xfrm>
          <a:prstGeom prst="rect">
            <a:avLst/>
          </a:prstGeom>
          <a:noFill/>
          <a:ln>
            <a:noFill/>
          </a:ln>
        </p:spPr>
        <p:txBody>
          <a:bodyPr wrap="square" lIns="45720" tIns="22860" rIns="45720" bIns="2286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《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关键信息基础设施安全保护条例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（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国令第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745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+mn-ea"/>
              </a:rPr>
              <a:t>号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）规定履行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个人信息和数据安全保护责任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，建立健全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个人信息和数据安全保护制度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。关键信息基础设施中的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密码使用和管理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"/>
                <a:sym typeface="+mn-ea"/>
              </a:rPr>
              <a:t>，应当遵守相关法律、行政法规。</a:t>
            </a:r>
          </a:p>
        </p:txBody>
      </p:sp>
    </p:spTree>
    <p:extLst>
      <p:ext uri="{BB962C8B-B14F-4D97-AF65-F5344CB8AC3E}">
        <p14:creationId xmlns:p14="http://schemas.microsoft.com/office/powerpoint/2010/main" val="19537542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8A84B-0F19-211B-D656-C13C0455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25">
            <a:extLst>
              <a:ext uri="{FF2B5EF4-FFF2-40B4-BE49-F238E27FC236}">
                <a16:creationId xmlns:a16="http://schemas.microsoft.com/office/drawing/2014/main" id="{EA810B0F-342E-1EF5-88D7-9631675CBEB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9465309" y="6858000"/>
            <a:ext cx="5453381" cy="85598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/>
              <a:t>构建</a:t>
            </a:r>
            <a:r>
              <a:rPr lang="en-US" altLang="zh-CN" dirty="0"/>
              <a:t>“</a:t>
            </a:r>
            <a:r>
              <a:rPr lang="zh-CN" altLang="en-US" dirty="0"/>
              <a:t>能力</a:t>
            </a:r>
            <a:r>
              <a:rPr lang="en-US" altLang="zh-CN" dirty="0"/>
              <a:t>+</a:t>
            </a:r>
            <a:r>
              <a:rPr lang="zh-CN" altLang="en-US" dirty="0"/>
              <a:t>数据</a:t>
            </a:r>
            <a:r>
              <a:rPr lang="en-US" altLang="zh-CN" dirty="0"/>
              <a:t>+</a:t>
            </a:r>
            <a:r>
              <a:rPr lang="zh-CN" altLang="en-US" dirty="0"/>
              <a:t>控制</a:t>
            </a:r>
            <a:r>
              <a:rPr lang="en-US" altLang="zh-CN" dirty="0"/>
              <a:t>"</a:t>
            </a:r>
            <a:r>
              <a:rPr lang="zh-CN" altLang="en-US" dirty="0"/>
              <a:t>立体模型</a:t>
            </a:r>
            <a:endParaRPr dirty="0"/>
          </a:p>
        </p:txBody>
      </p:sp>
      <p:sp>
        <p:nvSpPr>
          <p:cNvPr id="428" name="文本框 6">
            <a:extLst>
              <a:ext uri="{FF2B5EF4-FFF2-40B4-BE49-F238E27FC236}">
                <a16:creationId xmlns:a16="http://schemas.microsoft.com/office/drawing/2014/main" id="{7E82B52A-CEB4-1B62-F24E-B02BE5A033AA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3980620" y="5116498"/>
            <a:ext cx="16422757" cy="1413149"/>
          </a:xfrm>
          <a:prstGeom prst="rect">
            <a:avLst/>
          </a:prstGeom>
          <a:effectLst>
            <a:outerShdw blurRad="241300" dist="25400" dir="5400000" rotWithShape="0">
              <a:srgbClr val="01064D"/>
            </a:outerShdw>
          </a:effectLst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669DFA"/>
                    </a:gs>
                  </a:gsLst>
                  <a:lin ang="13500000" scaled="0"/>
                </a:gradFill>
              </a:defRPr>
            </a:lvl1pPr>
          </a:lstStyle>
          <a:p>
            <a:r>
              <a:rPr lang="zh-CN" altLang="en-US" sz="8800" dirty="0"/>
              <a:t>云租户防护体系的架构设计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7944670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F3361-6BAD-E896-BC72-4CCD1DC5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二级副标题文字内容展示">
            <a:extLst>
              <a:ext uri="{FF2B5EF4-FFF2-40B4-BE49-F238E27FC236}">
                <a16:creationId xmlns:a16="http://schemas.microsoft.com/office/drawing/2014/main" id="{6447F32B-9C30-DDC2-1542-DE0DBF1161E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三个基本原则，建设动态防护免疫机制</a:t>
            </a:r>
            <a:endParaRPr dirty="0"/>
          </a:p>
        </p:txBody>
      </p:sp>
      <p:sp>
        <p:nvSpPr>
          <p:cNvPr id="439" name="一级标题文字内容展示">
            <a:extLst>
              <a:ext uri="{FF2B5EF4-FFF2-40B4-BE49-F238E27FC236}">
                <a16:creationId xmlns:a16="http://schemas.microsoft.com/office/drawing/2014/main" id="{0076D38A-522A-3152-C47F-B0C8DA4A7714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4572000" y="661634"/>
            <a:ext cx="15240000" cy="92070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安全防护体系构建</a:t>
            </a:r>
            <a:endParaRPr dirty="0"/>
          </a:p>
        </p:txBody>
      </p:sp>
      <p:sp>
        <p:nvSpPr>
          <p:cNvPr id="434" name="多边形">
            <a:extLst>
              <a:ext uri="{FF2B5EF4-FFF2-40B4-BE49-F238E27FC236}">
                <a16:creationId xmlns:a16="http://schemas.microsoft.com/office/drawing/2014/main" id="{02C7809A-5767-DD30-902C-C5949DC3924D}"/>
              </a:ext>
            </a:extLst>
          </p:cNvPr>
          <p:cNvSpPr/>
          <p:nvPr/>
        </p:nvSpPr>
        <p:spPr>
          <a:xfrm>
            <a:off x="17277438" y="4348288"/>
            <a:ext cx="3387240" cy="3911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A3FFC"/>
          </a:solidFill>
          <a:ln w="12700">
            <a:miter lim="400000"/>
          </a:ln>
        </p:spPr>
        <p:txBody>
          <a:bodyPr lIns="21249" tIns="21249" rIns="21249" bIns="21249" anchor="ctr"/>
          <a:lstStyle/>
          <a:p>
            <a:pPr algn="ctr" defTabSz="825500">
              <a:defRPr sz="2100">
                <a:solidFill>
                  <a:srgbClr val="FFFFFF">
                    <a:alpha val="0"/>
                  </a:srgbClr>
                </a:solidFill>
              </a:defRPr>
            </a:pPr>
            <a:endParaRPr/>
          </a:p>
        </p:txBody>
      </p:sp>
      <p:sp>
        <p:nvSpPr>
          <p:cNvPr id="435" name="多边形">
            <a:extLst>
              <a:ext uri="{FF2B5EF4-FFF2-40B4-BE49-F238E27FC236}">
                <a16:creationId xmlns:a16="http://schemas.microsoft.com/office/drawing/2014/main" id="{0A2B3EFD-52DD-7D91-435F-5639E372039A}"/>
              </a:ext>
            </a:extLst>
          </p:cNvPr>
          <p:cNvSpPr/>
          <p:nvPr/>
        </p:nvSpPr>
        <p:spPr>
          <a:xfrm>
            <a:off x="10498380" y="4348288"/>
            <a:ext cx="3387241" cy="3911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4EB09F"/>
          </a:solidFill>
          <a:ln w="12700">
            <a:miter lim="400000"/>
          </a:ln>
        </p:spPr>
        <p:txBody>
          <a:bodyPr lIns="21249" tIns="21249" rIns="21249" bIns="21249" anchor="ctr"/>
          <a:lstStyle/>
          <a:p>
            <a:pPr algn="ctr" defTabSz="825500">
              <a:defRPr sz="2100">
                <a:solidFill>
                  <a:srgbClr val="FFFFFF">
                    <a:alpha val="0"/>
                  </a:srgbClr>
                </a:solidFill>
              </a:defRPr>
            </a:pPr>
            <a:endParaRPr/>
          </a:p>
        </p:txBody>
      </p:sp>
      <p:sp>
        <p:nvSpPr>
          <p:cNvPr id="436" name="多边形">
            <a:extLst>
              <a:ext uri="{FF2B5EF4-FFF2-40B4-BE49-F238E27FC236}">
                <a16:creationId xmlns:a16="http://schemas.microsoft.com/office/drawing/2014/main" id="{6115FB5B-A8EF-F960-5287-72D16326B921}"/>
              </a:ext>
            </a:extLst>
          </p:cNvPr>
          <p:cNvSpPr/>
          <p:nvPr/>
        </p:nvSpPr>
        <p:spPr>
          <a:xfrm>
            <a:off x="3719322" y="4348288"/>
            <a:ext cx="3387241" cy="3911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1732DC"/>
          </a:solidFill>
          <a:ln w="12700">
            <a:miter lim="400000"/>
          </a:ln>
        </p:spPr>
        <p:txBody>
          <a:bodyPr lIns="21249" tIns="21249" rIns="21249" bIns="21249" anchor="ctr"/>
          <a:lstStyle/>
          <a:p>
            <a:pPr algn="ctr" defTabSz="825500">
              <a:defRPr sz="2100">
                <a:solidFill>
                  <a:srgbClr val="FFFFFF">
                    <a:alpha val="0"/>
                  </a:srgbClr>
                </a:solidFill>
              </a:defRPr>
            </a:pPr>
            <a:endParaRPr/>
          </a:p>
        </p:txBody>
      </p:sp>
      <p:sp>
        <p:nvSpPr>
          <p:cNvPr id="437" name="生态联防">
            <a:extLst>
              <a:ext uri="{FF2B5EF4-FFF2-40B4-BE49-F238E27FC236}">
                <a16:creationId xmlns:a16="http://schemas.microsoft.com/office/drawing/2014/main" id="{4483CEE6-AC13-1A2D-CF8C-6DF3607ABED0}"/>
              </a:ext>
            </a:extLst>
          </p:cNvPr>
          <p:cNvSpPr txBox="1"/>
          <p:nvPr/>
        </p:nvSpPr>
        <p:spPr>
          <a:xfrm>
            <a:off x="10997384" y="5349851"/>
            <a:ext cx="2389231" cy="1908121"/>
          </a:xfrm>
          <a:prstGeom prst="rect">
            <a:avLst/>
          </a:prstGeom>
          <a:ln w="25400">
            <a:miter lim="400000"/>
          </a:ln>
          <a:effectLst>
            <a:outerShdw blurRad="101600" dir="5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1249" tIns="21249" rIns="21249" bIns="21249" anchor="ctr"/>
          <a:lstStyle>
            <a:lvl1pPr algn="ctr" defTabSz="825500">
              <a:defRPr sz="4600">
                <a:solidFill>
                  <a:srgbClr val="FFFFFF"/>
                </a:solidFill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r>
              <a:rPr lang="zh-CN" altLang="en-US" dirty="0"/>
              <a:t>安全左移</a:t>
            </a:r>
          </a:p>
        </p:txBody>
      </p:sp>
      <p:sp>
        <p:nvSpPr>
          <p:cNvPr id="512" name="文本框 8">
            <a:extLst>
              <a:ext uri="{FF2B5EF4-FFF2-40B4-BE49-F238E27FC236}">
                <a16:creationId xmlns:a16="http://schemas.microsoft.com/office/drawing/2014/main" id="{D5BE6E01-2FEF-94CA-F25D-3765D274E2A2}"/>
              </a:ext>
            </a:extLst>
          </p:cNvPr>
          <p:cNvSpPr txBox="1"/>
          <p:nvPr/>
        </p:nvSpPr>
        <p:spPr>
          <a:xfrm>
            <a:off x="2901673" y="8853038"/>
            <a:ext cx="5029658" cy="1634171"/>
          </a:xfrm>
          <a:prstGeom prst="rect">
            <a:avLst/>
          </a:prstGeom>
          <a:ln w="25400">
            <a:miter lim="400000"/>
          </a:ln>
          <a:effectLst>
            <a:outerShdw blurRad="254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9181" tIns="29181" rIns="29181" bIns="29181">
            <a:spAutoFit/>
          </a:bodyPr>
          <a:lstStyle>
            <a:lvl1pPr algn="ctr" defTabSz="802276">
              <a:lnSpc>
                <a:spcPct val="150000"/>
              </a:lnSpc>
              <a:defRPr spc="72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安全能力可拼接，运营过程提效与结果保障</a:t>
            </a:r>
          </a:p>
        </p:txBody>
      </p:sp>
      <p:sp>
        <p:nvSpPr>
          <p:cNvPr id="513" name="文本框 12">
            <a:extLst>
              <a:ext uri="{FF2B5EF4-FFF2-40B4-BE49-F238E27FC236}">
                <a16:creationId xmlns:a16="http://schemas.microsoft.com/office/drawing/2014/main" id="{CE9273FE-F5F9-C358-E745-961856DAC853}"/>
              </a:ext>
            </a:extLst>
          </p:cNvPr>
          <p:cNvSpPr txBox="1"/>
          <p:nvPr/>
        </p:nvSpPr>
        <p:spPr>
          <a:xfrm>
            <a:off x="9677170" y="8853039"/>
            <a:ext cx="5029658" cy="1634171"/>
          </a:xfrm>
          <a:prstGeom prst="rect">
            <a:avLst/>
          </a:prstGeom>
          <a:ln w="25400">
            <a:miter lim="400000"/>
          </a:ln>
          <a:effectLst>
            <a:outerShdw blurRad="254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9181" tIns="29181" rIns="29181" bIns="29181">
            <a:spAutoFit/>
          </a:bodyPr>
          <a:lstStyle>
            <a:lvl1pPr algn="ctr" defTabSz="802276">
              <a:lnSpc>
                <a:spcPct val="150000"/>
              </a:lnSpc>
              <a:defRPr spc="72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安全参与全生命周期建设，降低风险治理成本</a:t>
            </a:r>
          </a:p>
        </p:txBody>
      </p:sp>
      <p:sp>
        <p:nvSpPr>
          <p:cNvPr id="514" name="文本框 16">
            <a:extLst>
              <a:ext uri="{FF2B5EF4-FFF2-40B4-BE49-F238E27FC236}">
                <a16:creationId xmlns:a16="http://schemas.microsoft.com/office/drawing/2014/main" id="{63553A1A-06FD-C017-58A3-76353639CE16}"/>
              </a:ext>
            </a:extLst>
          </p:cNvPr>
          <p:cNvSpPr txBox="1"/>
          <p:nvPr/>
        </p:nvSpPr>
        <p:spPr>
          <a:xfrm>
            <a:off x="16456228" y="8853039"/>
            <a:ext cx="5029657" cy="1634171"/>
          </a:xfrm>
          <a:prstGeom prst="rect">
            <a:avLst/>
          </a:prstGeom>
          <a:ln w="25400">
            <a:miter lim="400000"/>
          </a:ln>
          <a:effectLst>
            <a:outerShdw blurRad="25400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9181" tIns="29181" rIns="29181" bIns="29181">
            <a:spAutoFit/>
          </a:bodyPr>
          <a:lstStyle>
            <a:lvl1pPr algn="ctr" defTabSz="802276">
              <a:lnSpc>
                <a:spcPct val="150000"/>
              </a:lnSpc>
              <a:defRPr spc="72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通过对抗驱动能力提升，闭环运营提高水位</a:t>
            </a:r>
            <a:endParaRPr dirty="0"/>
          </a:p>
        </p:txBody>
      </p:sp>
      <p:sp>
        <p:nvSpPr>
          <p:cNvPr id="515" name="人脸识别">
            <a:extLst>
              <a:ext uri="{FF2B5EF4-FFF2-40B4-BE49-F238E27FC236}">
                <a16:creationId xmlns:a16="http://schemas.microsoft.com/office/drawing/2014/main" id="{5B8186DF-B695-6E6B-FBE5-8FF4533DD3D0}"/>
              </a:ext>
            </a:extLst>
          </p:cNvPr>
          <p:cNvSpPr txBox="1"/>
          <p:nvPr/>
        </p:nvSpPr>
        <p:spPr>
          <a:xfrm>
            <a:off x="4218327" y="5349851"/>
            <a:ext cx="2389231" cy="1908121"/>
          </a:xfrm>
          <a:prstGeom prst="rect">
            <a:avLst/>
          </a:prstGeom>
          <a:ln w="25400">
            <a:miter lim="400000"/>
          </a:ln>
          <a:effectLst>
            <a:outerShdw blurRad="101600" dir="5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1249" tIns="21249" rIns="21249" bIns="21249" anchor="ctr"/>
          <a:lstStyle>
            <a:lvl1pPr algn="ctr" defTabSz="825500">
              <a:defRPr sz="4600">
                <a:solidFill>
                  <a:srgbClr val="FFFFFF"/>
                </a:solidFill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r>
              <a:rPr lang="zh-CN" altLang="en-US" dirty="0"/>
              <a:t>原子化</a:t>
            </a:r>
          </a:p>
        </p:txBody>
      </p:sp>
      <p:sp>
        <p:nvSpPr>
          <p:cNvPr id="516" name="响应中心">
            <a:extLst>
              <a:ext uri="{FF2B5EF4-FFF2-40B4-BE49-F238E27FC236}">
                <a16:creationId xmlns:a16="http://schemas.microsoft.com/office/drawing/2014/main" id="{80DE3929-F94B-3CCD-3B79-2D0DAE1F394D}"/>
              </a:ext>
            </a:extLst>
          </p:cNvPr>
          <p:cNvSpPr txBox="1"/>
          <p:nvPr/>
        </p:nvSpPr>
        <p:spPr>
          <a:xfrm>
            <a:off x="17776442" y="5349851"/>
            <a:ext cx="2389231" cy="1908121"/>
          </a:xfrm>
          <a:prstGeom prst="rect">
            <a:avLst/>
          </a:prstGeom>
          <a:ln w="25400">
            <a:miter lim="400000"/>
          </a:ln>
          <a:effectLst>
            <a:outerShdw blurRad="101600" dir="5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1249" tIns="21249" rIns="21249" bIns="21249" anchor="ctr"/>
          <a:lstStyle>
            <a:lvl1pPr algn="ctr" defTabSz="825500">
              <a:defRPr sz="4600">
                <a:solidFill>
                  <a:srgbClr val="FFFFFF"/>
                </a:solidFill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r>
              <a:rPr lang="zh-CN" altLang="en-US" dirty="0"/>
              <a:t>持续提升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2470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4729</TotalTime>
  <Words>2547</Words>
  <Application>Microsoft Macintosh PowerPoint</Application>
  <PresentationFormat>自定义</PresentationFormat>
  <Paragraphs>450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Microsoft YaHei</vt:lpstr>
      <vt:lpstr>Microsoft YaHei</vt:lpstr>
      <vt:lpstr>FZLanTingHeiS-DB-GB</vt:lpstr>
      <vt:lpstr>FZLanTingHeiS-R-GB</vt:lpstr>
      <vt:lpstr>PingFang SC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T182689</cp:lastModifiedBy>
  <cp:revision>627</cp:revision>
  <dcterms:modified xsi:type="dcterms:W3CDTF">2025-03-24T08:19:53Z</dcterms:modified>
</cp:coreProperties>
</file>